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7"/>
  </p:notesMasterIdLst>
  <p:sldIdLst>
    <p:sldId id="256" r:id="rId2"/>
    <p:sldId id="257" r:id="rId3"/>
    <p:sldId id="258" r:id="rId4"/>
    <p:sldId id="259" r:id="rId5"/>
    <p:sldId id="347" r:id="rId6"/>
    <p:sldId id="260" r:id="rId7"/>
    <p:sldId id="261" r:id="rId8"/>
    <p:sldId id="262" r:id="rId9"/>
    <p:sldId id="263" r:id="rId10"/>
    <p:sldId id="270" r:id="rId11"/>
    <p:sldId id="271" r:id="rId12"/>
    <p:sldId id="264" r:id="rId13"/>
    <p:sldId id="265" r:id="rId14"/>
    <p:sldId id="266" r:id="rId15"/>
    <p:sldId id="409" r:id="rId16"/>
    <p:sldId id="348" r:id="rId17"/>
    <p:sldId id="269" r:id="rId18"/>
    <p:sldId id="267" r:id="rId19"/>
    <p:sldId id="268" r:id="rId20"/>
    <p:sldId id="272" r:id="rId21"/>
    <p:sldId id="273" r:id="rId22"/>
    <p:sldId id="387" r:id="rId23"/>
    <p:sldId id="388" r:id="rId24"/>
    <p:sldId id="389" r:id="rId25"/>
    <p:sldId id="390" r:id="rId26"/>
    <p:sldId id="274" r:id="rId27"/>
    <p:sldId id="275" r:id="rId28"/>
    <p:sldId id="276" r:id="rId29"/>
    <p:sldId id="277" r:id="rId30"/>
    <p:sldId id="278" r:id="rId31"/>
    <p:sldId id="279" r:id="rId32"/>
    <p:sldId id="280" r:id="rId33"/>
    <p:sldId id="281" r:id="rId34"/>
    <p:sldId id="282" r:id="rId35"/>
    <p:sldId id="411" r:id="rId36"/>
    <p:sldId id="412" r:id="rId37"/>
    <p:sldId id="413" r:id="rId38"/>
    <p:sldId id="429" r:id="rId39"/>
    <p:sldId id="430" r:id="rId40"/>
    <p:sldId id="431" r:id="rId41"/>
    <p:sldId id="414" r:id="rId42"/>
    <p:sldId id="415" r:id="rId43"/>
    <p:sldId id="416" r:id="rId44"/>
    <p:sldId id="417" r:id="rId45"/>
    <p:sldId id="418" r:id="rId46"/>
    <p:sldId id="419" r:id="rId47"/>
    <p:sldId id="283" r:id="rId48"/>
    <p:sldId id="284" r:id="rId49"/>
    <p:sldId id="285" r:id="rId50"/>
    <p:sldId id="378" r:id="rId51"/>
    <p:sldId id="379" r:id="rId52"/>
    <p:sldId id="380" r:id="rId53"/>
    <p:sldId id="381" r:id="rId54"/>
    <p:sldId id="382" r:id="rId55"/>
    <p:sldId id="420"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17.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8.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B75B9F4-680C-4D78-80E3-2E2C8246710E}" type="datetimeFigureOut">
              <a:rPr lang="en-US"/>
              <a:pPr>
                <a:defRPr/>
              </a:pPr>
              <a:t>5/4/2012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F2A7582-401F-4DEB-8328-74512A2E1E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BD32B3ED-3711-43D7-9A70-AFA7A0DE1732}" type="datetimeFigureOut">
              <a:rPr lang="en-US"/>
              <a:pPr>
                <a:defRPr/>
              </a:pPr>
              <a:t>5/4/2012</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45A73E5-03FA-4F31-9F6F-5536D5DAB64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6DFA7F-F73F-4379-B781-D6571AE703E4}" type="datetimeFigureOut">
              <a:rPr lang="en-US"/>
              <a:pPr>
                <a:defRPr/>
              </a:pPr>
              <a:t>5/4/2012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49DBD6-417E-4DDC-B533-EF30EF9AC77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5E44E596-6687-4DD0-9FF1-E52759CDBD7D}"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6B7702A7-ED60-4B7C-9944-C0DB86A332B6}" type="datetimeFigureOut">
              <a:rPr lang="en-US"/>
              <a:pPr>
                <a:defRPr/>
              </a:pPr>
              <a:t>5/4/2012</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E1CB0C52-E4A5-45D1-BF62-1D86411022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7F104B-96EE-4B99-B56C-57DE522AA73B}" type="datetimeFigureOut">
              <a:rPr lang="en-US"/>
              <a:pPr>
                <a:defRPr/>
              </a:pPr>
              <a:t>5/4/2012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5269B6B5-159B-44BD-AE14-F3A84C01620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6473E99A-1ABC-41BC-B4E0-058E1F0B3B00}" type="datetimeFigureOut">
              <a:rPr lang="en-US"/>
              <a:pPr>
                <a:defRPr/>
              </a:pPr>
              <a:t>5/4/2012</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AEF9759F-69AA-4014-B61F-4E107DB5E27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E10DBB96-35EA-44C6-9FE1-E570245E1D5A}" type="datetimeFigureOut">
              <a:rPr lang="en-US"/>
              <a:pPr>
                <a:defRPr/>
              </a:pPr>
              <a:t>5/4/2012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1230B88-25AB-4EAD-9287-FDFAFE97868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E84CF895-5359-44F4-84F5-001E1C6BCB2B}" type="datetimeFigureOut">
              <a:rPr lang="en-US"/>
              <a:pPr>
                <a:defRPr/>
              </a:pPr>
              <a:t>5/4/2012</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28BE10CF-D9BE-495D-ADF3-92AB41BDF99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05735F9-754B-4BCE-89C7-69AE6F01E1DD}" type="datetimeFigureOut">
              <a:rPr lang="en-US"/>
              <a:pPr>
                <a:defRPr/>
              </a:pPr>
              <a:t>5/4/2012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1B4BD541-FFF8-4DF7-888A-03A5117A1A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8" name="Date Placeholder 1"/>
          <p:cNvSpPr>
            <a:spLocks noGrp="1"/>
          </p:cNvSpPr>
          <p:nvPr>
            <p:ph type="dt" sz="half" idx="10"/>
          </p:nvPr>
        </p:nvSpPr>
        <p:spPr/>
        <p:txBody>
          <a:bodyPr/>
          <a:lstStyle>
            <a:lvl1pPr>
              <a:defRPr/>
            </a:lvl1pPr>
          </a:lstStyle>
          <a:p>
            <a:pPr>
              <a:defRPr/>
            </a:pPr>
            <a:fld id="{425C902F-73C6-493B-982C-EF82E11900A0}" type="datetimeFigureOut">
              <a:rPr lang="en-US"/>
              <a:pPr>
                <a:defRPr/>
              </a:pPr>
              <a:t>5/4/2012</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C45BC1C1-1CE3-49EC-A424-67EDEFCFE0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F54AE4AC-E9B9-41B2-BB15-8D3109B7E331}"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B3FE0222-D639-4D5C-8C91-4CF73C7448A3}" type="datetimeFigureOut">
              <a:rPr lang="en-US"/>
              <a:pPr>
                <a:defRPr/>
              </a:pPr>
              <a:t>5/4/2012</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1119B8C2-8F86-4762-8A39-AF48B89DE7C0}"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4AA4CDF9-85CC-44B0-83A2-0A5F66F4581A}" type="datetimeFigureOut">
              <a:rPr lang="en-US"/>
              <a:pPr>
                <a:defRPr/>
              </a:pPr>
              <a:t>5/4/2012</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8606B3E6-E79D-4C8A-BC5A-806FF4697AD4}" type="datetimeFigureOut">
              <a:rPr lang="en-US"/>
              <a:pPr>
                <a:defRPr/>
              </a:pPr>
              <a:t>5/4/2012</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B Nazanin" pitchFamily="2" charset="-7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41379769-97E2-4B22-A5FC-476492A9E542}" type="slidenum">
              <a:rPr lang="en-US"/>
              <a:pPr>
                <a:defRPr/>
              </a:pPr>
              <a:t>‹#›</a:t>
            </a:fld>
            <a:endParaRPr lang="en-US"/>
          </a:p>
        </p:txBody>
      </p:sp>
      <p:sp>
        <p:nvSpPr>
          <p:cNvPr id="206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3300" kern="1200">
          <a:solidFill>
            <a:srgbClr val="164C6C"/>
          </a:solidFill>
          <a:latin typeface="+mj-lt"/>
          <a:ea typeface="+mj-ea"/>
          <a:cs typeface="+mj-cs"/>
        </a:defRPr>
      </a:lvl1pPr>
      <a:lvl2pPr algn="ctr" rtl="0" eaLnBrk="0" fontAlgn="base" hangingPunct="0">
        <a:spcBef>
          <a:spcPct val="0"/>
        </a:spcBef>
        <a:spcAft>
          <a:spcPct val="0"/>
        </a:spcAft>
        <a:defRPr sz="3300">
          <a:solidFill>
            <a:srgbClr val="164C6C"/>
          </a:solidFill>
          <a:latin typeface="Georgia" pitchFamily="18" charset="0"/>
        </a:defRPr>
      </a:lvl2pPr>
      <a:lvl3pPr algn="ctr" rtl="0" eaLnBrk="0" fontAlgn="base" hangingPunct="0">
        <a:spcBef>
          <a:spcPct val="0"/>
        </a:spcBef>
        <a:spcAft>
          <a:spcPct val="0"/>
        </a:spcAft>
        <a:defRPr sz="3300">
          <a:solidFill>
            <a:srgbClr val="164C6C"/>
          </a:solidFill>
          <a:latin typeface="Georgia" pitchFamily="18" charset="0"/>
        </a:defRPr>
      </a:lvl3pPr>
      <a:lvl4pPr algn="ctr" rtl="0" eaLnBrk="0" fontAlgn="base" hangingPunct="0">
        <a:spcBef>
          <a:spcPct val="0"/>
        </a:spcBef>
        <a:spcAft>
          <a:spcPct val="0"/>
        </a:spcAft>
        <a:defRPr sz="3300">
          <a:solidFill>
            <a:srgbClr val="164C6C"/>
          </a:solidFill>
          <a:latin typeface="Georgia" pitchFamily="18" charset="0"/>
        </a:defRPr>
      </a:lvl4pPr>
      <a:lvl5pPr algn="ctr" rtl="0" eaLnBrk="0" fontAlgn="base" hangingPunct="0">
        <a:spcBef>
          <a:spcPct val="0"/>
        </a:spcBef>
        <a:spcAft>
          <a:spcPct val="0"/>
        </a:spcAft>
        <a:defRPr sz="3300">
          <a:solidFill>
            <a:srgbClr val="164C6C"/>
          </a:solidFill>
          <a:latin typeface="Georgia" pitchFamily="18" charset="0"/>
        </a:defRPr>
      </a:lvl5pPr>
      <a:lvl6pPr marL="457200" algn="ctr" rtl="0" fontAlgn="base">
        <a:spcBef>
          <a:spcPct val="0"/>
        </a:spcBef>
        <a:spcAft>
          <a:spcPct val="0"/>
        </a:spcAft>
        <a:defRPr sz="3300">
          <a:solidFill>
            <a:srgbClr val="164C6C"/>
          </a:solidFill>
          <a:latin typeface="Georgia" pitchFamily="18" charset="0"/>
        </a:defRPr>
      </a:lvl6pPr>
      <a:lvl7pPr marL="914400" algn="ctr" rtl="0" fontAlgn="base">
        <a:spcBef>
          <a:spcPct val="0"/>
        </a:spcBef>
        <a:spcAft>
          <a:spcPct val="0"/>
        </a:spcAft>
        <a:defRPr sz="3300">
          <a:solidFill>
            <a:srgbClr val="164C6C"/>
          </a:solidFill>
          <a:latin typeface="Georgia" pitchFamily="18" charset="0"/>
        </a:defRPr>
      </a:lvl7pPr>
      <a:lvl8pPr marL="1371600" algn="ctr" rtl="0" fontAlgn="base">
        <a:spcBef>
          <a:spcPct val="0"/>
        </a:spcBef>
        <a:spcAft>
          <a:spcPct val="0"/>
        </a:spcAft>
        <a:defRPr sz="3300">
          <a:solidFill>
            <a:srgbClr val="164C6C"/>
          </a:solidFill>
          <a:latin typeface="Georgia" pitchFamily="18" charset="0"/>
        </a:defRPr>
      </a:lvl8pPr>
      <a:lvl9pPr marL="1828800" algn="ctr" rtl="0" fontAlgn="base">
        <a:spcBef>
          <a:spcPct val="0"/>
        </a:spcBef>
        <a:spcAft>
          <a:spcPct val="0"/>
        </a:spcAft>
        <a:defRPr sz="3300">
          <a:solidFill>
            <a:srgbClr val="164C6C"/>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B587C"/>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4E854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604878"/>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00800" cy="990600"/>
          </a:xfrm>
        </p:spPr>
        <p:style>
          <a:lnRef idx="1">
            <a:schemeClr val="accent6"/>
          </a:lnRef>
          <a:fillRef idx="3">
            <a:schemeClr val="accent6"/>
          </a:fillRef>
          <a:effectRef idx="2">
            <a:schemeClr val="accent6"/>
          </a:effectRef>
          <a:fontRef idx="minor">
            <a:schemeClr val="lt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buFont typeface="Wingdings 2"/>
              <a:buNone/>
              <a:defRPr/>
            </a:pPr>
            <a:r>
              <a:rPr lang="en-US" sz="3600" i="1"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Bitumen In Highways</a:t>
            </a:r>
            <a:endParaRPr lang="en-US" sz="3600" i="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itl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fa-IR"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قیر در راهها</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fa-IR" b="1" smtClean="0">
                <a:solidFill>
                  <a:srgbClr val="164C6C"/>
                </a:solidFill>
                <a:cs typeface="B Nazanin" pitchFamily="2" charset="-78"/>
              </a:rPr>
              <a:t>قيرهاي طبيعي + قيرهاي نفتي</a:t>
            </a:r>
            <a:endParaRPr lang="en-US" smtClean="0">
              <a:solidFill>
                <a:srgbClr val="164C6C"/>
              </a:solidFill>
              <a:cs typeface="B Nazanin" pitchFamily="2" charset="-78"/>
            </a:endParaRPr>
          </a:p>
        </p:txBody>
      </p:sp>
      <p:sp>
        <p:nvSpPr>
          <p:cNvPr id="24579"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با ترکيب قيرهاي معدني و قيرهاي نفتي روان، قيرهايي تهيه مي شوند که حساسيت حرارتي کمتري در مقايسه با قيرهاي نفتي معمولي داشته و در صورت کنترل توليد، مرغوبيت بيشتر نيز خواهند داشت.</a:t>
            </a:r>
            <a:endParaRPr lang="en-US" smtClean="0"/>
          </a:p>
          <a:p>
            <a:pPr algn="r" rtl="1"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eaLnBrk="1" fontAlgn="auto" hangingPunct="1">
              <a:spcAft>
                <a:spcPts val="0"/>
              </a:spcAft>
              <a:defRPr/>
            </a:pPr>
            <a:r>
              <a:rPr lang="fa-IR" sz="4400" b="1" dirty="0">
                <a:solidFill>
                  <a:sysClr val="windowText" lastClr="000000"/>
                </a:solidFill>
                <a:cs typeface="B Nazanin" pitchFamily="2" charset="-78"/>
              </a:rPr>
              <a:t>قطران + قيرهاي نفتي</a:t>
            </a:r>
            <a:endParaRPr lang="en-US" sz="4400" dirty="0">
              <a:solidFill>
                <a:sysClr val="windowText" lastClr="000000"/>
              </a:solidFill>
              <a:cs typeface="B Nazanin" pitchFamily="2" charset="-78"/>
            </a:endParaRPr>
          </a:p>
        </p:txBody>
      </p:sp>
      <p:sp>
        <p:nvSpPr>
          <p:cNvPr id="25603"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استفاده از مخلوط قير و قطران در آسفالت بيشتر به دليل ايجاد چسبندگي بيشتر بين قير و مصالح و طول عمر بيشتر مخلوط آسفالتي مي باشد. در آسفالت سطحي نيز که حدوداً بين دو سوم تا نصف ارتفاع مصالح در قير نفوذ کرده و بايد توسط آن در سطح جاده نگه داشته شده و تماس لاستيک و سرعت وسائط نقليه باعث جدا شدن آنها از سطح جاده نگردد، استفاده از اين مخلوط ها مناسب مي باشد.</a:t>
            </a:r>
            <a:endParaRPr lang="en-US" smtClean="0"/>
          </a:p>
          <a:p>
            <a:pPr algn="r" rtl="1" eaLnBrk="1" hangingPunct="1"/>
            <a:r>
              <a:rPr lang="fa-IR" smtClean="0">
                <a:cs typeface="B Nazanin" pitchFamily="2" charset="-78"/>
              </a:rPr>
              <a:t>استاندارد </a:t>
            </a:r>
            <a:r>
              <a:rPr lang="en-US" smtClean="0"/>
              <a:t>BS-3690</a:t>
            </a:r>
            <a:r>
              <a:rPr lang="fa-IR" smtClean="0">
                <a:cs typeface="B Nazanin" pitchFamily="2" charset="-78"/>
              </a:rPr>
              <a:t> مشخصاتي براي اين مخلوط ها تهيه کرده که استفاده از آنها را آسان نموده است.</a:t>
            </a: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010400" y="0"/>
            <a:ext cx="1676400" cy="1143000"/>
          </a:xfrm>
        </p:spPr>
        <p:txBody>
          <a:bodyPr/>
          <a:lstStyle/>
          <a:p>
            <a:pPr marL="342900" indent="-342900" eaLnBrk="1" hangingPunct="1"/>
            <a:r>
              <a:rPr lang="fa-IR" sz="2800" b="1" smtClean="0">
                <a:solidFill>
                  <a:srgbClr val="000000"/>
                </a:solidFill>
                <a:cs typeface="B Nazanin" pitchFamily="2" charset="-78"/>
              </a:rPr>
              <a:t>قيرهاي نفتي</a:t>
            </a:r>
            <a:endParaRPr lang="en-US" sz="2800" smtClean="0">
              <a:solidFill>
                <a:srgbClr val="000000"/>
              </a:solidFill>
              <a:cs typeface="B Nazanin" pitchFamily="2" charset="-78"/>
            </a:endParaRPr>
          </a:p>
        </p:txBody>
      </p:sp>
      <p:pic>
        <p:nvPicPr>
          <p:cNvPr id="26627" name="Picture 2"/>
          <p:cNvPicPr>
            <a:picLocks noGrp="1" noChangeAspect="1" noChangeArrowheads="1"/>
          </p:cNvPicPr>
          <p:nvPr>
            <p:ph sz="quarter" idx="1"/>
          </p:nvPr>
        </p:nvPicPr>
        <p:blipFill>
          <a:blip r:embed="rId2" cstate="print"/>
          <a:srcRect/>
          <a:stretch>
            <a:fillRect/>
          </a:stretch>
        </p:blipFill>
        <p:spPr>
          <a:xfrm>
            <a:off x="1066800" y="20638"/>
            <a:ext cx="5257800" cy="6837362"/>
          </a:xfrm>
        </p:spPr>
      </p:pic>
      <p:sp>
        <p:nvSpPr>
          <p:cNvPr id="26628" name="Rectangle 4"/>
          <p:cNvSpPr>
            <a:spLocks noChangeArrowheads="1"/>
          </p:cNvSpPr>
          <p:nvPr/>
        </p:nvSpPr>
        <p:spPr bwMode="auto">
          <a:xfrm>
            <a:off x="5257800" y="2362200"/>
            <a:ext cx="3044825" cy="461963"/>
          </a:xfrm>
          <a:prstGeom prst="rect">
            <a:avLst/>
          </a:prstGeom>
          <a:noFill/>
          <a:ln w="9525">
            <a:noFill/>
            <a:miter lim="800000"/>
            <a:headEnd/>
            <a:tailEnd/>
          </a:ln>
        </p:spPr>
        <p:txBody>
          <a:bodyPr wrap="none">
            <a:spAutoFit/>
          </a:bodyPr>
          <a:lstStyle/>
          <a:p>
            <a:r>
              <a:rPr lang="ar-SA" sz="2400" b="1" dirty="0">
                <a:latin typeface="Georgia" pitchFamily="18" charset="0"/>
                <a:cs typeface="B Nazanin" pitchFamily="2" charset="-78"/>
              </a:rPr>
              <a:t>روند توليد قير در پالايشگاه</a:t>
            </a:r>
            <a:endParaRPr lang="en-US" sz="2400" b="1" dirty="0">
              <a:latin typeface="Georgia" pitchFamily="18" charset="0"/>
              <a:cs typeface="B Nazani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fa-IR" b="1" smtClean="0">
                <a:solidFill>
                  <a:srgbClr val="164C6C"/>
                </a:solidFill>
                <a:cs typeface="B Nazanin" pitchFamily="2" charset="-78"/>
              </a:rPr>
              <a:t>قيرهاي نفتي</a:t>
            </a:r>
            <a:endParaRPr lang="en-US" smtClean="0">
              <a:solidFill>
                <a:srgbClr val="164C6C"/>
              </a:solidFill>
              <a:cs typeface="B Nazanin" pitchFamily="2" charset="-78"/>
            </a:endParaRPr>
          </a:p>
        </p:txBody>
      </p:sp>
      <p:sp>
        <p:nvSpPr>
          <p:cNvPr id="27651" name="Content Placeholder 2"/>
          <p:cNvSpPr>
            <a:spLocks noGrp="1"/>
          </p:cNvSpPr>
          <p:nvPr>
            <p:ph sz="quarter" idx="1"/>
          </p:nvPr>
        </p:nvSpPr>
        <p:spPr>
          <a:xfrm>
            <a:off x="301625" y="1527175"/>
            <a:ext cx="8504238" cy="4572000"/>
          </a:xfrm>
        </p:spPr>
        <p:txBody>
          <a:bodyPr/>
          <a:lstStyle/>
          <a:p>
            <a:pPr algn="r" rtl="1" eaLnBrk="1" hangingPunct="1"/>
            <a:r>
              <a:rPr lang="fa-IR" sz="3200" smtClean="0">
                <a:cs typeface="B Nazanin" pitchFamily="2" charset="-78"/>
              </a:rPr>
              <a:t>قيرهاي خالص</a:t>
            </a:r>
            <a:endParaRPr lang="en-US" sz="3200" smtClean="0"/>
          </a:p>
          <a:p>
            <a:pPr algn="r" rtl="1" eaLnBrk="1" hangingPunct="1"/>
            <a:r>
              <a:rPr lang="fa-IR" sz="3200" smtClean="0">
                <a:cs typeface="B Nazanin" pitchFamily="2" charset="-78"/>
              </a:rPr>
              <a:t>قيرهاي محلول</a:t>
            </a:r>
            <a:endParaRPr lang="en-US" sz="3200" smtClean="0"/>
          </a:p>
          <a:p>
            <a:pPr algn="r" rtl="1" eaLnBrk="1" hangingPunct="1"/>
            <a:r>
              <a:rPr lang="fa-IR" sz="3200" smtClean="0">
                <a:cs typeface="B Nazanin" pitchFamily="2" charset="-78"/>
              </a:rPr>
              <a:t>قيرهاي امولسيوني</a:t>
            </a:r>
            <a:endParaRPr lang="en-US" sz="3200" smtClean="0"/>
          </a:p>
          <a:p>
            <a:pPr algn="r" rtl="1" eaLnBrk="1" hangingPunct="1"/>
            <a:r>
              <a:rPr lang="fa-IR" sz="3200" smtClean="0">
                <a:cs typeface="B Nazanin" pitchFamily="2" charset="-78"/>
              </a:rPr>
              <a:t>قيرهاي دميده</a:t>
            </a:r>
            <a:endParaRPr lang="en-US" sz="32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fa-IR" b="1" smtClean="0">
                <a:solidFill>
                  <a:srgbClr val="164C6C"/>
                </a:solidFill>
                <a:cs typeface="B Nazanin" pitchFamily="2" charset="-78"/>
              </a:rPr>
              <a:t>قيرهاي خالص</a:t>
            </a:r>
            <a:endParaRPr lang="en-US" b="1" smtClean="0">
              <a:solidFill>
                <a:srgbClr val="164C6C"/>
              </a:solidFill>
              <a:cs typeface="B Nazanin" pitchFamily="2" charset="-78"/>
            </a:endParaRPr>
          </a:p>
        </p:txBody>
      </p:sp>
      <p:sp>
        <p:nvSpPr>
          <p:cNvPr id="28675"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اين قيرها حاصل پالايش نفت خام بوده و بر حسب آنکه چه ميزان مواد روغني در خود داشته باشند، مي توان قيرهاي سفت (مخصوص مناطق گرمسير) و قيرهاي نرم (مخصوص مناطق سردسير) ويا قيرهاي في مابين آن توليد کرد.</a:t>
            </a:r>
            <a:endParaRPr lang="en-US" smtClean="0"/>
          </a:p>
          <a:p>
            <a:pPr algn="r" rtl="1" eaLnBrk="1" hangingPunct="1"/>
            <a:r>
              <a:rPr lang="fa-IR" smtClean="0">
                <a:cs typeface="B Nazanin" pitchFamily="2" charset="-78"/>
              </a:rPr>
              <a:t>با تنظيم درجه حرارت و فشار داخلي برجهاي تقطير، مي توان قيرهاي با درجه سختي متفاوت به دست آورد</a:t>
            </a: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fa-IR" b="1" smtClean="0">
                <a:solidFill>
                  <a:srgbClr val="164C6C"/>
                </a:solidFill>
                <a:cs typeface="B Nazanin" pitchFamily="2" charset="-78"/>
              </a:rPr>
              <a:t>اجزاي قير</a:t>
            </a:r>
            <a:endParaRPr lang="en-US" smtClean="0">
              <a:solidFill>
                <a:srgbClr val="164C6C"/>
              </a:solidFill>
              <a:cs typeface="B Nazanin" pitchFamily="2" charset="-78"/>
            </a:endParaRPr>
          </a:p>
        </p:txBody>
      </p:sp>
      <p:sp>
        <p:nvSpPr>
          <p:cNvPr id="29699" name="Content Placeholder 2"/>
          <p:cNvSpPr>
            <a:spLocks noGrp="1"/>
          </p:cNvSpPr>
          <p:nvPr>
            <p:ph sz="quarter" idx="1"/>
          </p:nvPr>
        </p:nvSpPr>
        <p:spPr>
          <a:xfrm>
            <a:off x="304800" y="1524000"/>
            <a:ext cx="8504238" cy="4572000"/>
          </a:xfrm>
        </p:spPr>
        <p:txBody>
          <a:bodyPr/>
          <a:lstStyle/>
          <a:p>
            <a:pPr algn="r" rtl="1" eaLnBrk="1" hangingPunct="1"/>
            <a:r>
              <a:rPr lang="fa-IR" sz="3200" b="1" smtClean="0">
                <a:cs typeface="B Nazanin" pitchFamily="2" charset="-78"/>
              </a:rPr>
              <a:t>آسفالتين ها</a:t>
            </a:r>
            <a:r>
              <a:rPr lang="fa-IR" sz="3200" smtClean="0">
                <a:cs typeface="B Nazanin" pitchFamily="2" charset="-78"/>
              </a:rPr>
              <a:t>:</a:t>
            </a:r>
            <a:endParaRPr lang="en-US" sz="3200" smtClean="0">
              <a:cs typeface="B Nazanin" pitchFamily="2" charset="-78"/>
            </a:endParaRPr>
          </a:p>
          <a:p>
            <a:pPr lvl="1" algn="r" rtl="1" eaLnBrk="1" hangingPunct="1"/>
            <a:r>
              <a:rPr lang="fa-IR" sz="2800" smtClean="0">
                <a:cs typeface="B Nazanin" pitchFamily="2" charset="-78"/>
              </a:rPr>
              <a:t> عامل پايداري و سازه اي قير مي باشند و در حقيقت همان مواد جامد قيرند.</a:t>
            </a:r>
            <a:endParaRPr lang="en-US" sz="2800" smtClean="0">
              <a:cs typeface="B Nazanin" pitchFamily="2" charset="-78"/>
            </a:endParaRPr>
          </a:p>
          <a:p>
            <a:pPr algn="r" rtl="1" eaLnBrk="1" hangingPunct="1"/>
            <a:r>
              <a:rPr lang="fa-IR" sz="3200" b="1" smtClean="0">
                <a:cs typeface="B Nazanin" pitchFamily="2" charset="-78"/>
              </a:rPr>
              <a:t>رزين ها:</a:t>
            </a:r>
            <a:endParaRPr lang="en-US" sz="3200" b="1" smtClean="0">
              <a:cs typeface="B Nazanin" pitchFamily="2" charset="-78"/>
            </a:endParaRPr>
          </a:p>
          <a:p>
            <a:pPr lvl="1" algn="r" rtl="1" eaLnBrk="1" hangingPunct="1"/>
            <a:r>
              <a:rPr lang="fa-IR" sz="2800" b="1" smtClean="0">
                <a:cs typeface="B Nazanin" pitchFamily="2" charset="-78"/>
              </a:rPr>
              <a:t> </a:t>
            </a:r>
            <a:r>
              <a:rPr lang="fa-IR" sz="2800" smtClean="0">
                <a:cs typeface="B Nazanin" pitchFamily="2" charset="-78"/>
              </a:rPr>
              <a:t>مشخصه چسبندگي قير را ايجاد مي کنند.</a:t>
            </a:r>
            <a:endParaRPr lang="en-US" sz="2800" smtClean="0">
              <a:cs typeface="B Nazanin" pitchFamily="2" charset="-78"/>
            </a:endParaRPr>
          </a:p>
          <a:p>
            <a:pPr algn="r" rtl="1" eaLnBrk="1" hangingPunct="1"/>
            <a:r>
              <a:rPr lang="fa-IR" sz="3200" b="1" smtClean="0">
                <a:cs typeface="B Nazanin" pitchFamily="2" charset="-78"/>
              </a:rPr>
              <a:t>آروماتيک ها:</a:t>
            </a:r>
            <a:endParaRPr lang="en-US" sz="3200" b="1" smtClean="0">
              <a:cs typeface="B Nazanin" pitchFamily="2" charset="-78"/>
            </a:endParaRPr>
          </a:p>
          <a:p>
            <a:pPr lvl="1" algn="r" rtl="1" eaLnBrk="1" hangingPunct="1"/>
            <a:r>
              <a:rPr lang="fa-IR" sz="2800" b="1" smtClean="0">
                <a:cs typeface="B Nazanin" pitchFamily="2" charset="-78"/>
              </a:rPr>
              <a:t> </a:t>
            </a:r>
            <a:r>
              <a:rPr lang="fa-IR" sz="2800" smtClean="0">
                <a:cs typeface="B Nazanin" pitchFamily="2" charset="-78"/>
              </a:rPr>
              <a:t>مواد روغني، که همان حساسيت حرارتي را به قير مي دهند که باعث شلي و سفتي قير مي گردد.</a:t>
            </a:r>
            <a:endParaRPr lang="en-US" sz="2800" smtClean="0">
              <a:cs typeface="B Nazanin" pitchFamily="2" charset="-78"/>
            </a:endParaRPr>
          </a:p>
          <a:p>
            <a:pPr algn="r" eaLnBrk="1" hangingPunct="1"/>
            <a:endParaRPr lang="en-US" sz="3200" smtClean="0">
              <a:cs typeface="B Nazanin"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fa-IR" b="1" smtClean="0">
                <a:solidFill>
                  <a:srgbClr val="164C6C"/>
                </a:solidFill>
                <a:cs typeface="B Nazanin" pitchFamily="2" charset="-78"/>
              </a:rPr>
              <a:t>قيرهاي خالص</a:t>
            </a:r>
            <a:endParaRPr lang="en-US" b="1" smtClean="0">
              <a:solidFill>
                <a:srgbClr val="164C6C"/>
              </a:solidFill>
              <a:cs typeface="B Nazanin" pitchFamily="2" charset="-78"/>
            </a:endParaRPr>
          </a:p>
        </p:txBody>
      </p:sp>
      <p:sp>
        <p:nvSpPr>
          <p:cNvPr id="30723" name="Content Placeholder 2"/>
          <p:cNvSpPr>
            <a:spLocks noGrp="1"/>
          </p:cNvSpPr>
          <p:nvPr>
            <p:ph sz="quarter" idx="1"/>
          </p:nvPr>
        </p:nvSpPr>
        <p:spPr>
          <a:xfrm>
            <a:off x="457200" y="1600200"/>
            <a:ext cx="8382000" cy="4525963"/>
          </a:xfrm>
        </p:spPr>
        <p:txBody>
          <a:bodyPr/>
          <a:lstStyle/>
          <a:p>
            <a:pPr algn="r" rtl="1" eaLnBrk="1" hangingPunct="1"/>
            <a:r>
              <a:rPr lang="fa-IR" smtClean="0">
                <a:cs typeface="B Nazanin" pitchFamily="2" charset="-78"/>
              </a:rPr>
              <a:t>در دسته بندي فيزيکي مواد عمده تشكيل دهنده قير، آسفالتين و مالتين ( رزين و روغن ) مي باشند كه بر اساس نسبت كربن به هيدروژن به شكل زير تقسيم بندي مي شوند :</a:t>
            </a:r>
            <a:endParaRPr lang="en-US" smtClean="0"/>
          </a:p>
          <a:p>
            <a:pPr algn="r" rtl="1" eaLnBrk="1" hangingPunct="1"/>
            <a:endParaRPr lang="en-US" smtClean="0"/>
          </a:p>
          <a:p>
            <a:pPr algn="r" rtl="1" eaLnBrk="1" hangingPunct="1">
              <a:buFont typeface="Wingdings 2" pitchFamily="18" charset="2"/>
              <a:buNone/>
            </a:pPr>
            <a:r>
              <a:rPr lang="fa-IR" smtClean="0">
                <a:cs typeface="B Nazanin" pitchFamily="2" charset="-78"/>
              </a:rPr>
              <a:t>الف- آسفالتين ، با نسبت كربن به هيدروژن بيش از </a:t>
            </a:r>
            <a:r>
              <a:rPr lang="en-US" smtClean="0"/>
              <a:t>0.8</a:t>
            </a:r>
          </a:p>
          <a:p>
            <a:pPr algn="r" rtl="1" eaLnBrk="1" hangingPunct="1">
              <a:buFont typeface="Wingdings 2" pitchFamily="18" charset="2"/>
              <a:buNone/>
            </a:pPr>
            <a:r>
              <a:rPr lang="fa-IR" smtClean="0">
                <a:cs typeface="B Nazanin" pitchFamily="2" charset="-78"/>
              </a:rPr>
              <a:t>ب- رزين ، با نسبت كربن به هيدروژن بين </a:t>
            </a:r>
            <a:r>
              <a:rPr lang="en-US" smtClean="0"/>
              <a:t>0.6</a:t>
            </a:r>
            <a:r>
              <a:rPr lang="fa-IR" smtClean="0">
                <a:cs typeface="B Nazanin" pitchFamily="2" charset="-78"/>
              </a:rPr>
              <a:t>تا </a:t>
            </a:r>
            <a:r>
              <a:rPr lang="en-US" smtClean="0"/>
              <a:t>0.8</a:t>
            </a:r>
          </a:p>
          <a:p>
            <a:pPr algn="r" rtl="1" eaLnBrk="1" hangingPunct="1">
              <a:buFont typeface="Wingdings 2" pitchFamily="18" charset="2"/>
              <a:buNone/>
            </a:pPr>
            <a:r>
              <a:rPr lang="fa-IR" smtClean="0">
                <a:cs typeface="B Nazanin" pitchFamily="2" charset="-78"/>
              </a:rPr>
              <a:t>ج- روغن ، با نسبت كربن با هيدروژن كمتر از </a:t>
            </a:r>
            <a:r>
              <a:rPr lang="en-US" smtClean="0"/>
              <a:t>0.4</a:t>
            </a:r>
          </a:p>
          <a:p>
            <a:pPr algn="r" rtl="1"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fa-IR" sz="4800" b="1" dirty="0" smtClean="0">
                <a:cs typeface="B Nazanin" pitchFamily="2" charset="-78"/>
              </a:rPr>
              <a:t>قيرهاي دميده</a:t>
            </a:r>
            <a:endParaRPr lang="en-US" sz="4800" b="1" dirty="0">
              <a:cs typeface="B Nazanin" pitchFamily="2" charset="-78"/>
            </a:endParaRPr>
          </a:p>
        </p:txBody>
      </p:sp>
      <p:sp>
        <p:nvSpPr>
          <p:cNvPr id="31747"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اين نوع قيرها از دميدن هواي گرم در قيرهاي خالص در پالايشگاه توليد مي شوند. قيرهاي دميده مصرف چنداني در راهسازي ندارد و بيشتر در صنايع عايق هاي رطوبتي بام ها کاربرد دارند.</a:t>
            </a:r>
            <a:endParaRPr lang="en-US" smtClean="0"/>
          </a:p>
          <a:p>
            <a:pPr algn="r" rtl="1" eaLnBrk="1" hangingPunct="1"/>
            <a:r>
              <a:rPr lang="fa-IR" smtClean="0">
                <a:cs typeface="B Nazanin" pitchFamily="2" charset="-78"/>
              </a:rPr>
              <a:t>قير دميده داراي درجه نفوذ كمتر و درجه نرمي بيشتري نسبت به قير خالص اوليه مي باشد</a:t>
            </a:r>
            <a:endParaRPr lang="en-US" smtClean="0"/>
          </a:p>
          <a:p>
            <a:pPr algn="r" rtl="1" eaLnBrk="1" hangingPunct="1"/>
            <a:r>
              <a:rPr lang="fa-IR" smtClean="0">
                <a:cs typeface="B Nazanin" pitchFamily="2" charset="-78"/>
              </a:rPr>
              <a:t>قير دميده حساسيت كمتري نسبت به تغييرات درجه حرارت داشته و لذا حالت سخت شدن خود را خيلي بهتر از قير اوليه در حرارت‌هاي بالاتر حفظ مي‌کند</a:t>
            </a: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fa-IR" b="1" smtClean="0">
                <a:solidFill>
                  <a:srgbClr val="164C6C"/>
                </a:solidFill>
                <a:cs typeface="B Nazanin" pitchFamily="2" charset="-78"/>
              </a:rPr>
              <a:t>قيرهاي محلول</a:t>
            </a:r>
            <a:endParaRPr lang="en-US" b="1" smtClean="0">
              <a:solidFill>
                <a:srgbClr val="164C6C"/>
              </a:solidFill>
              <a:cs typeface="B Nazanin" pitchFamily="2" charset="-78"/>
            </a:endParaRPr>
          </a:p>
        </p:txBody>
      </p:sp>
      <p:sp>
        <p:nvSpPr>
          <p:cNvPr id="32771"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قيرهاي محلول در پالايشگاه و در مراحل توليد قير با درصدي مواد حلال از مواد سنگين نظير گازوئيل تا مواد بسيار سبک و فرار نظير بنزين تهيه مي شوند</a:t>
            </a:r>
            <a:r>
              <a:rPr lang="en-US" smtClean="0"/>
              <a:t>.</a:t>
            </a:r>
          </a:p>
          <a:p>
            <a:pPr algn="r" rtl="1" eaLnBrk="1" hangingPunct="1"/>
            <a:r>
              <a:rPr lang="fa-IR" smtClean="0">
                <a:cs typeface="B Nazanin" pitchFamily="2" charset="-78"/>
              </a:rPr>
              <a:t>دسته بندی:</a:t>
            </a:r>
            <a:endParaRPr lang="en-US" smtClean="0"/>
          </a:p>
          <a:p>
            <a:pPr algn="r" rtl="1" eaLnBrk="1" hangingPunct="1">
              <a:buFont typeface="Wingdings 2" pitchFamily="18" charset="2"/>
              <a:buNone/>
            </a:pPr>
            <a:r>
              <a:rPr lang="fa-IR" smtClean="0">
                <a:cs typeface="B Nazanin" pitchFamily="2" charset="-78"/>
              </a:rPr>
              <a:t>الف- قيرهاي محلول تندگير </a:t>
            </a:r>
            <a:r>
              <a:rPr lang="en-US" smtClean="0"/>
              <a:t>(R.C.)</a:t>
            </a:r>
            <a:r>
              <a:rPr lang="fa-IR" smtClean="0">
                <a:cs typeface="B Nazanin" pitchFamily="2" charset="-78"/>
              </a:rPr>
              <a:t> - كه از اختلاط بنزين با قير خالص بدست مي آيند.</a:t>
            </a:r>
            <a:endParaRPr lang="en-US" smtClean="0"/>
          </a:p>
          <a:p>
            <a:pPr algn="r" rtl="1" eaLnBrk="1" hangingPunct="1">
              <a:buFont typeface="Wingdings 2" pitchFamily="18" charset="2"/>
              <a:buNone/>
            </a:pPr>
            <a:r>
              <a:rPr lang="fa-IR" smtClean="0">
                <a:cs typeface="B Nazanin" pitchFamily="2" charset="-78"/>
              </a:rPr>
              <a:t>ب- قيرهاي محلول كندگير </a:t>
            </a:r>
            <a:r>
              <a:rPr lang="en-US" smtClean="0"/>
              <a:t>(M.C.)</a:t>
            </a:r>
            <a:r>
              <a:rPr lang="fa-IR" smtClean="0">
                <a:cs typeface="B Nazanin" pitchFamily="2" charset="-78"/>
              </a:rPr>
              <a:t> - كه از اختلاط قير خالص با نفت سفيد بدست مي آيند.</a:t>
            </a:r>
            <a:endParaRPr lang="en-US" smtClean="0"/>
          </a:p>
          <a:p>
            <a:pPr algn="r" rtl="1" eaLnBrk="1" hangingPunct="1">
              <a:buFont typeface="Wingdings 2" pitchFamily="18" charset="2"/>
              <a:buNone/>
            </a:pPr>
            <a:r>
              <a:rPr lang="fa-IR" smtClean="0">
                <a:cs typeface="B Nazanin" pitchFamily="2" charset="-78"/>
              </a:rPr>
              <a:t>ج- قيرهاي محلول ديرگير </a:t>
            </a:r>
            <a:r>
              <a:rPr lang="en-US" smtClean="0"/>
              <a:t>(S.C.) </a:t>
            </a:r>
            <a:r>
              <a:rPr lang="fa-IR" smtClean="0">
                <a:cs typeface="B Nazanin" pitchFamily="2" charset="-78"/>
              </a:rPr>
              <a:t>– كه از اختلاط قير خالص با گازوئيل بدست مي آيند.</a:t>
            </a:r>
            <a:endParaRPr lang="en-US" smtClean="0"/>
          </a:p>
          <a:p>
            <a:pPr algn="r" rtl="1" eaLnBrk="1" hangingPunct="1"/>
            <a:endParaRPr lang="en-US" smtClean="0"/>
          </a:p>
          <a:p>
            <a:pPr algn="r" rtl="1"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fa-IR" b="1" smtClean="0">
                <a:solidFill>
                  <a:srgbClr val="164C6C"/>
                </a:solidFill>
                <a:cs typeface="B Nazanin" pitchFamily="2" charset="-78"/>
              </a:rPr>
              <a:t>قيرهاي امولسيوني</a:t>
            </a:r>
            <a:endParaRPr lang="en-US" b="1" smtClean="0">
              <a:solidFill>
                <a:srgbClr val="164C6C"/>
              </a:solidFill>
              <a:cs typeface="B Nazanin" pitchFamily="2" charset="-78"/>
            </a:endParaRPr>
          </a:p>
        </p:txBody>
      </p:sp>
      <p:sp>
        <p:nvSpPr>
          <p:cNvPr id="33795"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قير به صورت ذرات ريز درون ماده پيوسته آب حاوي امولسيون سازي که با برش مکانيکي خرد شده، قرار مي گيرد لذا ذرات ريز قير بار سطحي گرفته و به صورت معلق درون آب حاوي امولسيون ساز قرار گرفته و به هم نمي چسبند. امولسيون هاي خنثي، کاتيوني و آنيوني با اين روش توليد مي شوند.</a:t>
            </a:r>
            <a:endParaRPr lang="en-US" smtClean="0"/>
          </a:p>
        </p:txBody>
      </p:sp>
      <p:pic>
        <p:nvPicPr>
          <p:cNvPr id="33796" name="Picture 2" descr="Untitled-1"/>
          <p:cNvPicPr>
            <a:picLocks noChangeAspect="1" noChangeArrowheads="1"/>
          </p:cNvPicPr>
          <p:nvPr/>
        </p:nvPicPr>
        <p:blipFill>
          <a:blip r:embed="rId2" cstate="print"/>
          <a:srcRect/>
          <a:stretch>
            <a:fillRect/>
          </a:stretch>
        </p:blipFill>
        <p:spPr bwMode="auto">
          <a:xfrm>
            <a:off x="457200" y="4343400"/>
            <a:ext cx="3371850" cy="2066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fa-IR" smtClean="0">
                <a:solidFill>
                  <a:srgbClr val="164C6C"/>
                </a:solidFill>
                <a:cs typeface="B Nazanin" pitchFamily="2" charset="-78"/>
              </a:rPr>
              <a:t>قیر</a:t>
            </a:r>
            <a:endParaRPr lang="en-US" smtClean="0">
              <a:solidFill>
                <a:srgbClr val="164C6C"/>
              </a:solidFill>
              <a:cs typeface="B Nazanin" pitchFamily="2" charset="-78"/>
            </a:endParaRPr>
          </a:p>
        </p:txBody>
      </p:sp>
      <p:sp>
        <p:nvSpPr>
          <p:cNvPr id="16387"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قيرهاي مصرفي در صنعت راهسازي، شامل عناصر اصلي متشكل از كربن و هيدروژن و عناصر فرعي ديگر شامل گوگرد، اكسيژن، ازت و ديگر اجزاء به مقدار بسيار كم، از سري هيدروکربنهايي هستند كه ساختار شيمايي كاملاً ناهمگون و متفاوتي دارند.</a:t>
            </a:r>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eaLnBrk="1" fontAlgn="auto" hangingPunct="1">
              <a:spcAft>
                <a:spcPts val="0"/>
              </a:spcAft>
              <a:defRPr/>
            </a:pPr>
            <a:r>
              <a:rPr lang="fa-IR" sz="4800" b="1" dirty="0" smtClean="0">
                <a:cs typeface="B Nazanin" pitchFamily="2" charset="-78"/>
              </a:rPr>
              <a:t>انواع امولسيون قیر</a:t>
            </a:r>
            <a:endParaRPr lang="en-US" sz="4800" dirty="0">
              <a:cs typeface="B Nazanin" pitchFamily="2" charset="-78"/>
            </a:endParaRPr>
          </a:p>
        </p:txBody>
      </p:sp>
      <p:sp>
        <p:nvSpPr>
          <p:cNvPr id="34819" name="Content Placeholder 2"/>
          <p:cNvSpPr>
            <a:spLocks noGrp="1"/>
          </p:cNvSpPr>
          <p:nvPr>
            <p:ph sz="quarter" idx="1"/>
          </p:nvPr>
        </p:nvSpPr>
        <p:spPr>
          <a:xfrm>
            <a:off x="301625" y="1527175"/>
            <a:ext cx="8504238" cy="4572000"/>
          </a:xfrm>
        </p:spPr>
        <p:txBody>
          <a:bodyPr/>
          <a:lstStyle/>
          <a:p>
            <a:pPr algn="r" rtl="1" eaLnBrk="1" hangingPunct="1"/>
            <a:r>
              <a:rPr lang="fa-IR" b="1" smtClean="0">
                <a:cs typeface="B Nazanin" pitchFamily="2" charset="-78"/>
              </a:rPr>
              <a:t>امولسيون آنيوني </a:t>
            </a:r>
          </a:p>
          <a:p>
            <a:pPr lvl="1" algn="r" rtl="1" eaLnBrk="1" hangingPunct="1"/>
            <a:r>
              <a:rPr lang="fa-IR" smtClean="0">
                <a:cs typeface="B Nazanin" pitchFamily="2" charset="-78"/>
              </a:rPr>
              <a:t>در آن از املاح قليايي اسيدهاي آلي که باعث به وجود آمدن بار منفي در سطح دانه‌هاي قير مي‌شود ، استفاده مي‌شود.</a:t>
            </a:r>
            <a:endParaRPr lang="en-US" smtClean="0"/>
          </a:p>
          <a:p>
            <a:pPr algn="r" rtl="1" eaLnBrk="1" hangingPunct="1"/>
            <a:r>
              <a:rPr lang="fa-IR" b="1" smtClean="0">
                <a:cs typeface="B Nazanin" pitchFamily="2" charset="-78"/>
              </a:rPr>
              <a:t>امولسيون کاتيوني</a:t>
            </a:r>
          </a:p>
          <a:p>
            <a:pPr lvl="1" algn="r" rtl="1" eaLnBrk="1" hangingPunct="1"/>
            <a:r>
              <a:rPr lang="fa-IR" smtClean="0">
                <a:cs typeface="B Nazanin" pitchFamily="2" charset="-78"/>
              </a:rPr>
              <a:t>در آن از نمک‌هاي آمونيوم يا آمين که باعث به وجود آمدن بار مثبت در سطح دانه‌هاي قير مي‌شود، استفاده مي‌شود.</a:t>
            </a:r>
            <a:endParaRPr lang="en-US" smtClean="0"/>
          </a:p>
          <a:p>
            <a:pPr algn="r" rtl="1" eaLnBrk="1" hangingPunct="1"/>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fa-IR" b="1" smtClean="0">
                <a:solidFill>
                  <a:srgbClr val="164C6C"/>
                </a:solidFill>
                <a:cs typeface="B Nazanin" pitchFamily="2" charset="-78"/>
              </a:rPr>
              <a:t>قيرهاي امولسيوني</a:t>
            </a:r>
            <a:endParaRPr lang="en-US" b="1" smtClean="0">
              <a:solidFill>
                <a:srgbClr val="164C6C"/>
              </a:solidFill>
              <a:cs typeface="B Nazanin" pitchFamily="2" charset="-78"/>
            </a:endParaRPr>
          </a:p>
        </p:txBody>
      </p:sp>
      <p:sp>
        <p:nvSpPr>
          <p:cNvPr id="35843"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امولسيون‌هاي قير پس از مصرف در تماس با مصالح سنگي شکسته شده و قير آن به صورت لايه‌ نازکي سطح دانه‌ها را اندود کرده و آب آن تبخير شده و يا جريان پيدا مي‌کند.</a:t>
            </a:r>
            <a:endParaRPr lang="en-US" smtClean="0"/>
          </a:p>
          <a:p>
            <a:pPr algn="r" rtl="1" eaLnBrk="1" hangingPunct="1"/>
            <a:r>
              <a:rPr lang="fa-IR" smtClean="0">
                <a:cs typeface="B Nazanin" pitchFamily="2" charset="-78"/>
              </a:rPr>
              <a:t>بر اساس سرعت شکستن امولسيون قير ، دسته‌بندي زير براي قيرهاي امولسيون صورت مي‌گيرد :</a:t>
            </a:r>
            <a:endParaRPr lang="en-US" smtClean="0"/>
          </a:p>
          <a:p>
            <a:pPr algn="r" rtl="1" eaLnBrk="1" hangingPunct="1">
              <a:buFont typeface="Wingdings 2" pitchFamily="18" charset="2"/>
              <a:buNone/>
            </a:pPr>
            <a:r>
              <a:rPr lang="fa-IR" smtClean="0">
                <a:cs typeface="B Nazanin" pitchFamily="2" charset="-78"/>
              </a:rPr>
              <a:t>		الف ) قير امولسيون ناپايدار يا زودشکن </a:t>
            </a:r>
            <a:r>
              <a:rPr lang="en-US" smtClean="0"/>
              <a:t>(RS)</a:t>
            </a:r>
          </a:p>
          <a:p>
            <a:pPr algn="r" rtl="1" eaLnBrk="1" hangingPunct="1">
              <a:buFont typeface="Wingdings 2" pitchFamily="18" charset="2"/>
              <a:buNone/>
            </a:pPr>
            <a:r>
              <a:rPr lang="fa-IR" smtClean="0">
                <a:cs typeface="B Nazanin" pitchFamily="2" charset="-78"/>
              </a:rPr>
              <a:t>		ب ) قير امولسيون نيمه‌پايدار يا کندشکن </a:t>
            </a:r>
            <a:r>
              <a:rPr lang="en-US" smtClean="0"/>
              <a:t>(MS)</a:t>
            </a:r>
          </a:p>
          <a:p>
            <a:pPr algn="r" rtl="1" eaLnBrk="1" hangingPunct="1">
              <a:buFont typeface="Wingdings 2" pitchFamily="18" charset="2"/>
              <a:buNone/>
            </a:pPr>
            <a:r>
              <a:rPr lang="fa-IR" smtClean="0">
                <a:cs typeface="B Nazanin" pitchFamily="2" charset="-78"/>
              </a:rPr>
              <a:t>		ج ) قير امولسيون پايدار يا ديرشکن </a:t>
            </a:r>
            <a:r>
              <a:rPr lang="en-US" smtClean="0"/>
              <a:t>(SS)</a:t>
            </a:r>
          </a:p>
          <a:p>
            <a:pPr algn="r" rtl="1" eaLnBrk="1" hangingPunct="1"/>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439738"/>
            <a:ext cx="8974138" cy="2862262"/>
          </a:xfrm>
          <a:prstGeom prst="rect">
            <a:avLst/>
          </a:prstGeom>
          <a:noFill/>
          <a:ln w="9525">
            <a:noFill/>
            <a:miter lim="800000"/>
            <a:headEnd/>
            <a:tailEnd/>
          </a:ln>
        </p:spPr>
        <p:txBody>
          <a:bodyPr>
            <a:spAutoFit/>
          </a:bodyPr>
          <a:lstStyle/>
          <a:p>
            <a:pPr algn="r" rtl="1">
              <a:lnSpc>
                <a:spcPct val="150000"/>
              </a:lnSpc>
              <a:buFontTx/>
              <a:buChar char="•"/>
            </a:pPr>
            <a:r>
              <a:rPr lang="fa-IR" sz="2000" b="1" dirty="0">
                <a:latin typeface="Georgia" pitchFamily="18" charset="0"/>
                <a:cs typeface="B Nazanin" pitchFamily="2" charset="-78"/>
              </a:rPr>
              <a:t> قیرابه ها برحسب نوع بار ذره ای ایجاد شده در سطح دانه های شناور قیر به دو گروه اصلی تقسیم می شوند:</a:t>
            </a:r>
          </a:p>
          <a:p>
            <a:pPr algn="r" rtl="1">
              <a:lnSpc>
                <a:spcPct val="150000"/>
              </a:lnSpc>
            </a:pPr>
            <a:endParaRPr lang="fa-IR" sz="2000" b="1" dirty="0">
              <a:latin typeface="Georgia" pitchFamily="18" charset="0"/>
              <a:cs typeface="B Nazanin" pitchFamily="2" charset="-78"/>
            </a:endParaRPr>
          </a:p>
          <a:p>
            <a:pPr algn="r" rtl="1">
              <a:lnSpc>
                <a:spcPct val="150000"/>
              </a:lnSpc>
            </a:pPr>
            <a:r>
              <a:rPr lang="fa-IR" sz="2000" b="1" dirty="0">
                <a:latin typeface="Georgia" pitchFamily="18" charset="0"/>
                <a:cs typeface="B Nazanin" pitchFamily="2" charset="-78"/>
              </a:rPr>
              <a:t>1- قیرآبه های آنیونیک: با استفاده از املاح قلیایی  اسیدهای آلی در این نوع از قیرابه ها، سطح دانه های قیر دارای بار</a:t>
            </a:r>
            <a:r>
              <a:rPr lang="en-US" sz="2000" b="1" dirty="0">
                <a:latin typeface="Georgia" pitchFamily="18" charset="0"/>
                <a:cs typeface="B Nazanin" pitchFamily="2" charset="-78"/>
              </a:rPr>
              <a:t> </a:t>
            </a:r>
            <a:r>
              <a:rPr lang="fa-IR" sz="2000" b="1" dirty="0">
                <a:latin typeface="Georgia" pitchFamily="18" charset="0"/>
                <a:cs typeface="B Nazanin" pitchFamily="2" charset="-78"/>
              </a:rPr>
              <a:t>منفی می شود.</a:t>
            </a:r>
          </a:p>
          <a:p>
            <a:pPr algn="r" rtl="1">
              <a:lnSpc>
                <a:spcPct val="150000"/>
              </a:lnSpc>
            </a:pPr>
            <a:r>
              <a:rPr lang="fa-IR" sz="2000" b="1" dirty="0">
                <a:latin typeface="Georgia" pitchFamily="18" charset="0"/>
                <a:cs typeface="B Nazanin" pitchFamily="2" charset="-78"/>
              </a:rPr>
              <a:t> </a:t>
            </a:r>
            <a:endParaRPr lang="en-US" sz="2000" b="1" dirty="0">
              <a:latin typeface="Georgia" pitchFamily="18" charset="0"/>
              <a:cs typeface="B Nazanin" pitchFamily="2" charset="-78"/>
            </a:endParaRPr>
          </a:p>
        </p:txBody>
      </p:sp>
      <p:graphicFrame>
        <p:nvGraphicFramePr>
          <p:cNvPr id="5123" name="Group 3"/>
          <p:cNvGraphicFramePr>
            <a:graphicFrameLocks noGrp="1"/>
          </p:cNvGraphicFramePr>
          <p:nvPr>
            <p:ph/>
          </p:nvPr>
        </p:nvGraphicFramePr>
        <p:xfrm>
          <a:off x="457200" y="3581400"/>
          <a:ext cx="8229600" cy="2743200"/>
        </p:xfrm>
        <a:graphic>
          <a:graphicData uri="http://schemas.openxmlformats.org/drawingml/2006/table">
            <a:tbl>
              <a:tblPr/>
              <a:tblGrid>
                <a:gridCol w="2943225"/>
                <a:gridCol w="2727325"/>
                <a:gridCol w="2559050"/>
              </a:tblGrid>
              <a:tr h="180975">
                <a:tc gridSpan="3">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charset="0"/>
                          <a:ea typeface="SimSun" pitchFamily="2" charset="-122"/>
                          <a:cs typeface="B Nazanin" pitchFamily="2" charset="-78"/>
                        </a:rPr>
                        <a:t>قیرآبه های آنیونیک</a:t>
                      </a:r>
                      <a:endParaRPr kumimoji="0" lang="ar-SA" sz="1800" b="0"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809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charset="0"/>
                          <a:ea typeface="SimSun" pitchFamily="2" charset="-122"/>
                          <a:cs typeface="B Nazanin" pitchFamily="2" charset="-78"/>
                        </a:rPr>
                        <a:t>دیرشکن(</a:t>
                      </a: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SS</a:t>
                      </a:r>
                      <a:r>
                        <a:rPr kumimoji="0" lang="fa-IR" sz="1800" b="1" i="0" u="none" strike="noStrike" cap="none" normalizeH="0" baseline="0" dirty="0" smtClean="0">
                          <a:ln>
                            <a:noFill/>
                          </a:ln>
                          <a:solidFill>
                            <a:schemeClr val="tx1"/>
                          </a:solidFill>
                          <a:effectLst/>
                          <a:latin typeface="Arial" charset="0"/>
                          <a:ea typeface="SimSun" pitchFamily="2" charset="-122"/>
                          <a:cs typeface="B Nazanin" pitchFamily="2" charset="-78"/>
                        </a:rPr>
                        <a:t>)</a:t>
                      </a:r>
                      <a:endParaRPr kumimoji="0" lang="fa-IR" sz="1800" b="0"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charset="0"/>
                          <a:ea typeface="SimSun" pitchFamily="2" charset="-122"/>
                          <a:cs typeface="B Nazanin" pitchFamily="2" charset="-78"/>
                        </a:rPr>
                        <a:t>کندشکن(</a:t>
                      </a: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MS</a:t>
                      </a:r>
                      <a:r>
                        <a:rPr kumimoji="0" lang="fa-IR" sz="1800" b="1" i="0" u="none" strike="noStrike" cap="none" normalizeH="0" baseline="0" dirty="0" smtClean="0">
                          <a:ln>
                            <a:noFill/>
                          </a:ln>
                          <a:solidFill>
                            <a:schemeClr val="tx1"/>
                          </a:solidFill>
                          <a:effectLst/>
                          <a:latin typeface="Arial" charset="0"/>
                          <a:ea typeface="SimSun" pitchFamily="2" charset="-122"/>
                          <a:cs typeface="B Nazanin" pitchFamily="2" charset="-78"/>
                        </a:rPr>
                        <a:t>)</a:t>
                      </a:r>
                      <a:endParaRPr kumimoji="0" lang="fa-IR" sz="1800" b="0"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charset="0"/>
                          <a:ea typeface="SimSun" pitchFamily="2" charset="-122"/>
                          <a:cs typeface="B Nazanin" pitchFamily="2" charset="-78"/>
                        </a:rPr>
                        <a:t>زودشکن(</a:t>
                      </a: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RS</a:t>
                      </a:r>
                      <a:r>
                        <a:rPr kumimoji="0" lang="fa-IR" sz="1800" b="1" i="0" u="none" strike="noStrike" cap="none" normalizeH="0" baseline="0" dirty="0" smtClean="0">
                          <a:ln>
                            <a:noFill/>
                          </a:ln>
                          <a:solidFill>
                            <a:schemeClr val="tx1"/>
                          </a:solidFill>
                          <a:effectLst/>
                          <a:latin typeface="Arial" charset="0"/>
                          <a:ea typeface="SimSun" pitchFamily="2" charset="-122"/>
                          <a:cs typeface="B Nazanin" pitchFamily="2" charset="-78"/>
                        </a:rPr>
                        <a:t>)</a:t>
                      </a:r>
                      <a:endParaRPr kumimoji="0" lang="fa-IR" sz="1800" b="0"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448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SS-1</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SS-1h</a:t>
                      </a:r>
                      <a:endParaRPr kumimoji="0" lang="en-US" sz="1800" b="0"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MS-1</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MS-2</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MS-2h</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HFMS-1</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HFMS-2</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HFMS-2h</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HFMS-2s</a:t>
                      </a:r>
                      <a:endParaRPr kumimoji="0" lang="en-US" sz="1800" b="0"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RS-1</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RS-2</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HFRS-2</a:t>
                      </a:r>
                      <a:endParaRPr kumimoji="0" lang="en-US" sz="1800" b="0"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1000" fill="hold"/>
                                        <p:tgtEl>
                                          <p:spTgt spid="512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 calcmode="lin" valueType="num">
                                      <p:cBhvr>
                                        <p:cTn id="14" dur="500" fill="hold"/>
                                        <p:tgtEl>
                                          <p:spTgt spid="5122">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5122">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5122">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5122">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51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slide(fromBottom)">
                                      <p:cBhvr>
                                        <p:cTn id="2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152400"/>
            <a:ext cx="8555038" cy="830263"/>
          </a:xfrm>
          <a:prstGeom prst="rect">
            <a:avLst/>
          </a:prstGeom>
          <a:noFill/>
          <a:ln w="9525">
            <a:noFill/>
            <a:miter lim="800000"/>
            <a:headEnd/>
            <a:tailEnd/>
          </a:ln>
        </p:spPr>
        <p:txBody>
          <a:bodyPr>
            <a:spAutoFit/>
          </a:bodyPr>
          <a:lstStyle/>
          <a:p>
            <a:pPr algn="r"/>
            <a:r>
              <a:rPr lang="fa-IR" sz="2400" b="1" dirty="0">
                <a:latin typeface="Georgia" pitchFamily="18" charset="0"/>
                <a:cs typeface="B Nazanin" pitchFamily="2" charset="-78"/>
              </a:rPr>
              <a:t>2- قیرآبه های کاتیونیک: با استفاده از ترکیبات آلی نمک آمونیوم یا آمین ها، سطح دانه های قیر دارای بار مثبت می شود. </a:t>
            </a:r>
            <a:endParaRPr lang="en-US" sz="2400" b="1" dirty="0">
              <a:latin typeface="Georgia" pitchFamily="18" charset="0"/>
              <a:cs typeface="B Nazanin" pitchFamily="2" charset="-78"/>
            </a:endParaRPr>
          </a:p>
        </p:txBody>
      </p:sp>
      <p:graphicFrame>
        <p:nvGraphicFramePr>
          <p:cNvPr id="6147" name="Group 3"/>
          <p:cNvGraphicFramePr>
            <a:graphicFrameLocks noGrp="1"/>
          </p:cNvGraphicFramePr>
          <p:nvPr>
            <p:ph/>
          </p:nvPr>
        </p:nvGraphicFramePr>
        <p:xfrm>
          <a:off x="457200" y="1600200"/>
          <a:ext cx="8229600" cy="1464628"/>
        </p:xfrm>
        <a:graphic>
          <a:graphicData uri="http://schemas.openxmlformats.org/drawingml/2006/table">
            <a:tbl>
              <a:tblPr/>
              <a:tblGrid>
                <a:gridCol w="2943225"/>
                <a:gridCol w="2727325"/>
                <a:gridCol w="2559050"/>
              </a:tblGrid>
              <a:tr h="458788">
                <a:tc gridSpan="3">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charset="0"/>
                          <a:ea typeface="SimSun" pitchFamily="2" charset="-122"/>
                          <a:cs typeface="B Nazanin" pitchFamily="2" charset="-78"/>
                        </a:rPr>
                        <a:t>قیرآبه های کاتیونیک</a:t>
                      </a:r>
                      <a:endParaRPr kumimoji="0" lang="ar-SA" sz="1800" b="0"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809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charset="0"/>
                          <a:ea typeface="SimSun" pitchFamily="2" charset="-122"/>
                          <a:cs typeface="B Nazanin" pitchFamily="2" charset="-78"/>
                        </a:rPr>
                        <a:t>دیرشکن(</a:t>
                      </a: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CSS</a:t>
                      </a:r>
                      <a:r>
                        <a:rPr kumimoji="0" lang="fa-IR" sz="1800" b="1" i="0" u="none" strike="noStrike" cap="none" normalizeH="0" baseline="0" dirty="0" smtClean="0">
                          <a:ln>
                            <a:noFill/>
                          </a:ln>
                          <a:solidFill>
                            <a:schemeClr val="tx1"/>
                          </a:solidFill>
                          <a:effectLst/>
                          <a:latin typeface="Arial" charset="0"/>
                          <a:ea typeface="SimSun" pitchFamily="2" charset="-122"/>
                          <a:cs typeface="B Nazanin" pitchFamily="2" charset="-78"/>
                        </a:rPr>
                        <a:t>)</a:t>
                      </a:r>
                      <a:endParaRPr kumimoji="0" lang="fa-IR" sz="1800" b="0"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charset="0"/>
                          <a:ea typeface="SimSun" pitchFamily="2" charset="-122"/>
                          <a:cs typeface="B Nazanin" pitchFamily="2" charset="-78"/>
                        </a:rPr>
                        <a:t>کندشکن(</a:t>
                      </a: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CMS</a:t>
                      </a:r>
                      <a:r>
                        <a:rPr kumimoji="0" lang="fa-IR" sz="1800" b="1" i="0" u="none" strike="noStrike" cap="none" normalizeH="0" baseline="0" dirty="0" smtClean="0">
                          <a:ln>
                            <a:noFill/>
                          </a:ln>
                          <a:solidFill>
                            <a:schemeClr val="tx1"/>
                          </a:solidFill>
                          <a:effectLst/>
                          <a:latin typeface="Arial" charset="0"/>
                          <a:ea typeface="SimSun" pitchFamily="2" charset="-122"/>
                          <a:cs typeface="B Nazanin" pitchFamily="2" charset="-78"/>
                        </a:rPr>
                        <a:t>)</a:t>
                      </a:r>
                      <a:endParaRPr kumimoji="0" lang="fa-IR" sz="1800" b="0"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charset="0"/>
                          <a:ea typeface="SimSun" pitchFamily="2" charset="-122"/>
                          <a:cs typeface="B Nazanin" pitchFamily="2" charset="-78"/>
                        </a:rPr>
                        <a:t>زودشکن(</a:t>
                      </a: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CRS</a:t>
                      </a:r>
                      <a:r>
                        <a:rPr kumimoji="0" lang="fa-IR" sz="1800" b="1" i="0" u="none" strike="noStrike" cap="none" normalizeH="0" baseline="0" dirty="0" smtClean="0">
                          <a:ln>
                            <a:noFill/>
                          </a:ln>
                          <a:solidFill>
                            <a:schemeClr val="tx1"/>
                          </a:solidFill>
                          <a:effectLst/>
                          <a:latin typeface="Arial" charset="0"/>
                          <a:ea typeface="SimSun" pitchFamily="2" charset="-122"/>
                          <a:cs typeface="B Nazanin" pitchFamily="2" charset="-78"/>
                        </a:rPr>
                        <a:t>)</a:t>
                      </a:r>
                      <a:endParaRPr kumimoji="0" lang="fa-IR" sz="1800" b="0"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CSS-1</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CSS-1h</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CMS-2</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CMS-2h</a:t>
                      </a:r>
                      <a:endParaRPr kumimoji="0" lang="en-US" sz="1800" b="0"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CRS-1</a:t>
                      </a:r>
                      <a:endPar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SimSun" pitchFamily="2" charset="-122"/>
                          <a:cs typeface="B Nazanin" pitchFamily="2" charset="-78"/>
                        </a:rPr>
                        <a:t>CRS-2</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63" name="Text Box 19"/>
          <p:cNvSpPr txBox="1">
            <a:spLocks noChangeArrowheads="1"/>
          </p:cNvSpPr>
          <p:nvPr/>
        </p:nvSpPr>
        <p:spPr bwMode="auto">
          <a:xfrm>
            <a:off x="228600" y="3929063"/>
            <a:ext cx="8577263" cy="2308225"/>
          </a:xfrm>
          <a:prstGeom prst="rect">
            <a:avLst/>
          </a:prstGeom>
          <a:noFill/>
          <a:ln w="9525">
            <a:noFill/>
            <a:miter lim="800000"/>
            <a:headEnd/>
            <a:tailEnd/>
          </a:ln>
        </p:spPr>
        <p:txBody>
          <a:bodyPr>
            <a:spAutoFit/>
          </a:bodyPr>
          <a:lstStyle/>
          <a:p>
            <a:pPr algn="r" rtl="1">
              <a:buFontTx/>
              <a:buChar char="•"/>
            </a:pPr>
            <a:r>
              <a:rPr lang="fa-IR" sz="2400">
                <a:latin typeface="Georgia" pitchFamily="18" charset="0"/>
                <a:cs typeface="B Nazanin" pitchFamily="2" charset="-78"/>
              </a:rPr>
              <a:t> حرف </a:t>
            </a:r>
            <a:r>
              <a:rPr lang="en-US" sz="2400">
                <a:latin typeface="Georgia" pitchFamily="18" charset="0"/>
                <a:cs typeface="B Nazanin" pitchFamily="2" charset="-78"/>
              </a:rPr>
              <a:t>h</a:t>
            </a:r>
            <a:r>
              <a:rPr lang="fa-IR" sz="2400">
                <a:latin typeface="Georgia" pitchFamily="18" charset="0"/>
                <a:cs typeface="B Nazanin" pitchFamily="2" charset="-78"/>
              </a:rPr>
              <a:t>، معرف آن است که قیر خالص به کاررفته در تهیه  امولسیون تا حدی سخت تر از نوع مشابه است.</a:t>
            </a:r>
          </a:p>
          <a:p>
            <a:pPr algn="r" rtl="1">
              <a:buFontTx/>
              <a:buChar char="•"/>
            </a:pPr>
            <a:r>
              <a:rPr lang="fa-IR" sz="2400">
                <a:latin typeface="Georgia" pitchFamily="18" charset="0"/>
                <a:cs typeface="B Nazanin" pitchFamily="2" charset="-78"/>
              </a:rPr>
              <a:t> اعداد 1 و 2، به ترتیب معرف درصد قیر خالص کمتر و بیشتر در قیرابه می باشد.</a:t>
            </a:r>
          </a:p>
          <a:p>
            <a:pPr algn="r" rtl="1">
              <a:buFontTx/>
              <a:buChar char="•"/>
            </a:pPr>
            <a:r>
              <a:rPr lang="fa-IR" sz="2400">
                <a:latin typeface="Georgia" pitchFamily="18" charset="0"/>
                <a:cs typeface="B Nazanin" pitchFamily="2" charset="-78"/>
              </a:rPr>
              <a:t> پیشوند </a:t>
            </a:r>
            <a:r>
              <a:rPr lang="en-US" sz="2400">
                <a:latin typeface="Georgia" pitchFamily="18" charset="0"/>
                <a:cs typeface="B Nazanin" pitchFamily="2" charset="-78"/>
              </a:rPr>
              <a:t>HF</a:t>
            </a:r>
            <a:r>
              <a:rPr lang="fa-IR" sz="2400">
                <a:latin typeface="Georgia" pitchFamily="18" charset="0"/>
                <a:cs typeface="B Nazanin" pitchFamily="2" charset="-78"/>
              </a:rPr>
              <a:t>، معرف ایجاد پوشش قیری با ضخامت بیشتر روی سنگدانه هاست.</a:t>
            </a:r>
          </a:p>
          <a:p>
            <a:pPr algn="r" rtl="1">
              <a:buFontTx/>
              <a:buChar char="•"/>
            </a:pPr>
            <a:r>
              <a:rPr lang="fa-IR" sz="2400">
                <a:latin typeface="Georgia" pitchFamily="18" charset="0"/>
                <a:cs typeface="B Nazanin" pitchFamily="2" charset="-78"/>
              </a:rPr>
              <a:t> پسوند </a:t>
            </a:r>
            <a:r>
              <a:rPr lang="en-US" sz="2400">
                <a:latin typeface="Georgia" pitchFamily="18" charset="0"/>
                <a:cs typeface="B Nazanin" pitchFamily="2" charset="-78"/>
              </a:rPr>
              <a:t>s</a:t>
            </a:r>
            <a:r>
              <a:rPr lang="fa-IR" sz="2400">
                <a:latin typeface="Georgia" pitchFamily="18" charset="0"/>
                <a:cs typeface="B Nazanin" pitchFamily="2" charset="-78"/>
              </a:rPr>
              <a:t> در قیرابه </a:t>
            </a:r>
            <a:r>
              <a:rPr lang="en-US" sz="2400">
                <a:latin typeface="Georgia" pitchFamily="18" charset="0"/>
                <a:cs typeface="B Nazanin" pitchFamily="2" charset="-78"/>
              </a:rPr>
              <a:t>HFMS-2s</a:t>
            </a:r>
            <a:r>
              <a:rPr lang="fa-IR" sz="2400">
                <a:latin typeface="Georgia" pitchFamily="18" charset="0"/>
                <a:cs typeface="B Nazanin" pitchFamily="2" charset="-78"/>
              </a:rPr>
              <a:t>، نشانه کاربرد این قیرابه برای اختلاط با مصالح ماسه ای است.</a:t>
            </a:r>
            <a:endParaRPr lang="en-US" sz="2400">
              <a:latin typeface="Georgia" pitchFamily="18" charset="0"/>
              <a:cs typeface="B Nazanin" pitchFamily="2" charset="-78"/>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down)">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p:cTn id="12" dur="500" fill="hold"/>
                                        <p:tgtEl>
                                          <p:spTgt spid="6147"/>
                                        </p:tgtEl>
                                        <p:attrNameLst>
                                          <p:attrName>ppt_w</p:attrName>
                                        </p:attrNameLst>
                                      </p:cBhvr>
                                      <p:tavLst>
                                        <p:tav tm="0">
                                          <p:val>
                                            <p:strVal val="#ppt_w*0.05"/>
                                          </p:val>
                                        </p:tav>
                                        <p:tav tm="100000">
                                          <p:val>
                                            <p:strVal val="#ppt_w"/>
                                          </p:val>
                                        </p:tav>
                                      </p:tavLst>
                                    </p:anim>
                                    <p:anim calcmode="lin" valueType="num">
                                      <p:cBhvr>
                                        <p:cTn id="13" dur="500" fill="hold"/>
                                        <p:tgtEl>
                                          <p:spTgt spid="6147"/>
                                        </p:tgtEl>
                                        <p:attrNameLst>
                                          <p:attrName>ppt_h</p:attrName>
                                        </p:attrNameLst>
                                      </p:cBhvr>
                                      <p:tavLst>
                                        <p:tav tm="0">
                                          <p:val>
                                            <p:strVal val="#ppt_h"/>
                                          </p:val>
                                        </p:tav>
                                        <p:tav tm="100000">
                                          <p:val>
                                            <p:strVal val="#ppt_h"/>
                                          </p:val>
                                        </p:tav>
                                      </p:tavLst>
                                    </p:anim>
                                    <p:anim calcmode="lin" valueType="num">
                                      <p:cBhvr>
                                        <p:cTn id="14" dur="500" fill="hold"/>
                                        <p:tgtEl>
                                          <p:spTgt spid="6147"/>
                                        </p:tgtEl>
                                        <p:attrNameLst>
                                          <p:attrName>ppt_x</p:attrName>
                                        </p:attrNameLst>
                                      </p:cBhvr>
                                      <p:tavLst>
                                        <p:tav tm="0">
                                          <p:val>
                                            <p:strVal val="#ppt_x-.2"/>
                                          </p:val>
                                        </p:tav>
                                        <p:tav tm="100000">
                                          <p:val>
                                            <p:strVal val="#ppt_x"/>
                                          </p:val>
                                        </p:tav>
                                      </p:tavLst>
                                    </p:anim>
                                    <p:anim calcmode="lin" valueType="num">
                                      <p:cBhvr>
                                        <p:cTn id="15" dur="500" fill="hold"/>
                                        <p:tgtEl>
                                          <p:spTgt spid="6147"/>
                                        </p:tgtEl>
                                        <p:attrNameLst>
                                          <p:attrName>ppt_y</p:attrName>
                                        </p:attrNameLst>
                                      </p:cBhvr>
                                      <p:tavLst>
                                        <p:tav tm="0">
                                          <p:val>
                                            <p:strVal val="#ppt_y"/>
                                          </p:val>
                                        </p:tav>
                                        <p:tav tm="100000">
                                          <p:val>
                                            <p:strVal val="#ppt_y"/>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163">
                                            <p:txEl>
                                              <p:pRg st="0" end="0"/>
                                            </p:txEl>
                                          </p:spTgt>
                                        </p:tgtEl>
                                        <p:attrNameLst>
                                          <p:attrName>style.visibility</p:attrName>
                                        </p:attrNameLst>
                                      </p:cBhvr>
                                      <p:to>
                                        <p:strVal val="visible"/>
                                      </p:to>
                                    </p:set>
                                    <p:animEffect transition="in" filter="wipe(down)">
                                      <p:cBhvr>
                                        <p:cTn id="21" dur="500"/>
                                        <p:tgtEl>
                                          <p:spTgt spid="6163">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163">
                                            <p:txEl>
                                              <p:pRg st="1" end="1"/>
                                            </p:txEl>
                                          </p:spTgt>
                                        </p:tgtEl>
                                        <p:attrNameLst>
                                          <p:attrName>style.visibility</p:attrName>
                                        </p:attrNameLst>
                                      </p:cBhvr>
                                      <p:to>
                                        <p:strVal val="visible"/>
                                      </p:to>
                                    </p:set>
                                    <p:animEffect transition="in" filter="wipe(down)">
                                      <p:cBhvr>
                                        <p:cTn id="24" dur="500"/>
                                        <p:tgtEl>
                                          <p:spTgt spid="6163">
                                            <p:txEl>
                                              <p:pRg st="1" end="1"/>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163">
                                            <p:txEl>
                                              <p:pRg st="2" end="2"/>
                                            </p:txEl>
                                          </p:spTgt>
                                        </p:tgtEl>
                                        <p:attrNameLst>
                                          <p:attrName>style.visibility</p:attrName>
                                        </p:attrNameLst>
                                      </p:cBhvr>
                                      <p:to>
                                        <p:strVal val="visible"/>
                                      </p:to>
                                    </p:set>
                                    <p:animEffect transition="in" filter="wipe(down)">
                                      <p:cBhvr>
                                        <p:cTn id="27" dur="500"/>
                                        <p:tgtEl>
                                          <p:spTgt spid="6163">
                                            <p:txEl>
                                              <p:pRg st="2" end="2"/>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163">
                                            <p:txEl>
                                              <p:pRg st="3" end="3"/>
                                            </p:txEl>
                                          </p:spTgt>
                                        </p:tgtEl>
                                        <p:attrNameLst>
                                          <p:attrName>style.visibility</p:attrName>
                                        </p:attrNameLst>
                                      </p:cBhvr>
                                      <p:to>
                                        <p:strVal val="visible"/>
                                      </p:to>
                                    </p:set>
                                    <p:animEffect transition="in" filter="wipe(down)">
                                      <p:cBhvr>
                                        <p:cTn id="30" dur="500"/>
                                        <p:tgtEl>
                                          <p:spTgt spid="6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5" name="Group 47"/>
          <p:cNvGraphicFramePr>
            <a:graphicFrameLocks noGrp="1"/>
          </p:cNvGraphicFramePr>
          <p:nvPr>
            <p:ph/>
          </p:nvPr>
        </p:nvGraphicFramePr>
        <p:xfrm>
          <a:off x="381000" y="0"/>
          <a:ext cx="8305800" cy="7038023"/>
        </p:xfrm>
        <a:graphic>
          <a:graphicData uri="http://schemas.openxmlformats.org/drawingml/2006/table">
            <a:tbl>
              <a:tblPr/>
              <a:tblGrid>
                <a:gridCol w="6532563"/>
                <a:gridCol w="1773237"/>
              </a:tblGrid>
              <a:tr h="3857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ea typeface="SimSun" pitchFamily="2" charset="-122"/>
                          <a:cs typeface="B Nazanin" pitchFamily="2" charset="-78"/>
                        </a:rPr>
                        <a:t>کاربرد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ea typeface="SimSun" pitchFamily="2" charset="-122"/>
                          <a:cs typeface="B Nazanin" pitchFamily="2" charset="-78"/>
                        </a:rPr>
                        <a:t>قیرآبه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سطحی یک و چند لایه ای، اندود آب بندی با ماسه، آسفالت ماکادام نفوذی با فضای خالی کم</a:t>
                      </a:r>
                      <a:endParaRPr kumimoji="0" lang="ar-SA" sz="28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RS-1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سطحی یک و چند لایه ای، اندود آب بندی با ماسه، آسفالت ماکادام نفوذی با فضای خالی زیاد</a:t>
                      </a:r>
                      <a:endParaRPr kumimoji="0" lang="ar-SA" sz="28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RS-2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سطحی یک و چند لایه ای، اندود آب بندی با ماسه، آسفالت ماکادام نفوذی با فضای خالی زیاد</a:t>
                      </a:r>
                      <a:endParaRPr kumimoji="0" lang="ar-SA" sz="28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HFRS-2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سرد مخلوط در محل با دانه بندی باز، اندود آب بندی با ماسه، </a:t>
                      </a:r>
                      <a:r>
                        <a:rPr kumimoji="0" lang="en-US" sz="1200" b="1" i="0" u="none" strike="noStrike" cap="none" normalizeH="0" baseline="0" dirty="0" smtClean="0">
                          <a:ln>
                            <a:noFill/>
                          </a:ln>
                          <a:solidFill>
                            <a:schemeClr val="tx1"/>
                          </a:solidFill>
                          <a:effectLst/>
                          <a:latin typeface="Arial" charset="0"/>
                          <a:ea typeface="SimSun" pitchFamily="2" charset="-122"/>
                          <a:cs typeface="B Nazanin" pitchFamily="2" charset="-78"/>
                        </a:rPr>
                        <a:t>Fog seal</a:t>
                      </a: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 اندود سطحی</a:t>
                      </a:r>
                      <a:endParaRPr kumimoji="0" lang="ar-SA" sz="2800" b="1"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MS-1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سرد مخلوط در محل با دانه بندی باز، اندود آب بندی با ماسه، </a:t>
                      </a:r>
                      <a:r>
                        <a:rPr kumimoji="0" lang="en-US" sz="1200" b="1" i="0" u="none" strike="noStrike" cap="none" normalizeH="0" baseline="0" dirty="0" smtClean="0">
                          <a:ln>
                            <a:noFill/>
                          </a:ln>
                          <a:solidFill>
                            <a:schemeClr val="tx1"/>
                          </a:solidFill>
                          <a:effectLst/>
                          <a:latin typeface="Arial" charset="0"/>
                          <a:ea typeface="SimSun" pitchFamily="2" charset="-122"/>
                          <a:cs typeface="B Nazanin" pitchFamily="2" charset="-78"/>
                        </a:rPr>
                        <a:t>Fog seal</a:t>
                      </a: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 اندود سطحی</a:t>
                      </a:r>
                      <a:endParaRPr kumimoji="0" lang="ar-SA" sz="2800" b="1"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HFMS-1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سرد کارخانه ای با دانه بندی باز و لکه گیری فوری، آسفالت سرد مخلوط در محل با دانه بندی باز و لکه گیری فوری، بازیافت سرد، درزگیری رویه های آسفالتی</a:t>
                      </a:r>
                      <a:endParaRPr kumimoji="0" lang="ar-SA" sz="28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MS-2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سرد کارخانه ای با دانه بندی باز و لکه گیری فوری، آسفالت سرد مخلوط در محل با دانه بندی باز و لکه گیری فوری، بازیافت سرد، درزگیری رویه های آسفالتی</a:t>
                      </a:r>
                      <a:endParaRPr kumimoji="0" lang="ar-SA" sz="28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HFMS-2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بتن آسفالتی گرم رویه و آستر، آسفالت سرد کارخانه ای با دانه بندی باز و لکه گیری فوری، آسفالت سرد مخلوط در محل با دانه بندی باز و لکه گیری فوری،</a:t>
                      </a:r>
                      <a:r>
                        <a:rPr kumimoji="0" lang="fa-IR" sz="1200" b="1" i="0" u="none" strike="noStrike" cap="none" normalizeH="0" baseline="0" dirty="0" smtClean="0">
                          <a:ln>
                            <a:noFill/>
                          </a:ln>
                          <a:solidFill>
                            <a:schemeClr val="tx1"/>
                          </a:solidFill>
                          <a:effectLst/>
                          <a:latin typeface="Arial" charset="0"/>
                          <a:ea typeface="SimSun" pitchFamily="2" charset="-122"/>
                          <a:cs typeface="B Nazanin" pitchFamily="2" charset="-78"/>
                        </a:rPr>
                        <a:t>  </a:t>
                      </a: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درزگیری رویه های آسفالتی، بازیافت سرد</a:t>
                      </a:r>
                      <a:endParaRPr kumimoji="0" lang="ar-SA" sz="28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MS-2h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بتن آسفالتی گرم رویه و آستر، آسفالت سرد کارخانه ای با دانه بندی باز و لکه گیری فوری، آسفالت سرد مخلوط در محل با دانه بندی باز و لکه گیری فوری،</a:t>
                      </a:r>
                      <a:r>
                        <a:rPr kumimoji="0" lang="fa-IR" sz="1200" b="1" i="0" u="none" strike="noStrike" cap="none" normalizeH="0" baseline="0" dirty="0" smtClean="0">
                          <a:ln>
                            <a:noFill/>
                          </a:ln>
                          <a:solidFill>
                            <a:schemeClr val="tx1"/>
                          </a:solidFill>
                          <a:effectLst/>
                          <a:latin typeface="Arial" charset="0"/>
                          <a:ea typeface="SimSun" pitchFamily="2" charset="-122"/>
                          <a:cs typeface="B Nazanin" pitchFamily="2" charset="-78"/>
                        </a:rPr>
                        <a:t>  </a:t>
                      </a: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درزگیری رویه های آسفالتی، بازیافت سرد</a:t>
                      </a:r>
                      <a:endParaRPr kumimoji="0" lang="ar-SA" sz="28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HFMS-2h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سرد کارخانه ای دانه بندی پیوسته ، لکه گیری فوری و غیر فوری، آسفالت سرد مخلوط در محل با دانه بندی پیوسته، ماسه، لکه گیری فوری و غیر فوری، بازیافت سرد، اندود آب بندی با مصالح سنگی، اندود آب بندی با ماسه، درزگیری رویه های آسفالتی</a:t>
                      </a:r>
                      <a:endParaRPr kumimoji="0" lang="ar-SA" sz="28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HFMS-2s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سرد کارخانه ای دانه بندی پیوسته، لکه گیری فوری، آسفالت سرد مخلوط در محل با دانه بندی پیوسته، ماسه، لکه گیری فوری، بازیافت سرد، اسلاری سیل، </a:t>
                      </a:r>
                      <a:r>
                        <a:rPr kumimoji="0" lang="en-US" sz="1200" b="1" i="0" u="none" strike="noStrike" cap="none" normalizeH="0" baseline="0" dirty="0" smtClean="0">
                          <a:ln>
                            <a:noFill/>
                          </a:ln>
                          <a:solidFill>
                            <a:schemeClr val="tx1"/>
                          </a:solidFill>
                          <a:effectLst/>
                          <a:latin typeface="Arial" charset="0"/>
                          <a:ea typeface="SimSun" pitchFamily="2" charset="-122"/>
                          <a:cs typeface="B Nazanin" pitchFamily="2" charset="-78"/>
                        </a:rPr>
                        <a:t>Fog seal</a:t>
                      </a: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 اندود نفوذی روی سطح با تخلخل زیاد و کم، اندود سطحی ، غبار نشانی ، درزگیری رویه های آسفالتی</a:t>
                      </a:r>
                      <a:endParaRPr kumimoji="0" lang="ar-SA" sz="2800" b="1"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SS-1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سرد کارخانه ای دانه بندی پیوسته، آسفالت سرد مخلوط در محل با دانه بندی پیوسته، ماسه، بازیافت سرد، اسلاری سیل، </a:t>
                      </a:r>
                      <a:r>
                        <a:rPr kumimoji="0" lang="en-US" sz="1200" b="1" i="0" u="none" strike="noStrike" cap="none" normalizeH="0" baseline="0" dirty="0" smtClean="0">
                          <a:ln>
                            <a:noFill/>
                          </a:ln>
                          <a:solidFill>
                            <a:schemeClr val="tx1"/>
                          </a:solidFill>
                          <a:effectLst/>
                          <a:latin typeface="Arial" charset="0"/>
                          <a:ea typeface="SimSun" pitchFamily="2" charset="-122"/>
                          <a:cs typeface="B Nazanin" pitchFamily="2" charset="-78"/>
                        </a:rPr>
                        <a:t>Fog seal</a:t>
                      </a:r>
                      <a:r>
                        <a:rPr kumimoji="0" lang="ar-SA" sz="1200" b="1" i="0" u="none" strike="noStrike" cap="none" normalizeH="0" baseline="0" dirty="0" smtClean="0">
                          <a:ln>
                            <a:noFill/>
                          </a:ln>
                          <a:solidFill>
                            <a:schemeClr val="tx1"/>
                          </a:solidFill>
                          <a:effectLst/>
                          <a:latin typeface="Arial" charset="0"/>
                          <a:ea typeface="SimSun" pitchFamily="2" charset="-122"/>
                          <a:cs typeface="B Nazanin" pitchFamily="2" charset="-78"/>
                        </a:rPr>
                        <a:t>، اندود نفوذی روی سطح با تخلخل زیاد و کم، اندود سطحی ، غبار نشانی ، درزگیری رویه های آسفالتی</a:t>
                      </a:r>
                      <a:endParaRPr kumimoji="0" lang="ar-SA" sz="2800" b="1"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ea typeface="SimSun" pitchFamily="2" charset="-122"/>
                          <a:cs typeface="B Nazanin" pitchFamily="2" charset="-78"/>
                        </a:rPr>
                        <a:t>SS-1h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215"/>
                                        </p:tgtEl>
                                        <p:attrNameLst>
                                          <p:attrName>style.visibility</p:attrName>
                                        </p:attrNameLst>
                                      </p:cBhvr>
                                      <p:to>
                                        <p:strVal val="visible"/>
                                      </p:to>
                                    </p:set>
                                    <p:anim calcmode="lin" valueType="num">
                                      <p:cBhvr>
                                        <p:cTn id="7" dur="1000" fill="hold"/>
                                        <p:tgtEl>
                                          <p:spTgt spid="7215"/>
                                        </p:tgtEl>
                                        <p:attrNameLst>
                                          <p:attrName>ppt_w</p:attrName>
                                        </p:attrNameLst>
                                      </p:cBhvr>
                                      <p:tavLst>
                                        <p:tav tm="0">
                                          <p:val>
                                            <p:strVal val="#ppt_w*0.70"/>
                                          </p:val>
                                        </p:tav>
                                        <p:tav tm="100000">
                                          <p:val>
                                            <p:strVal val="#ppt_w"/>
                                          </p:val>
                                        </p:tav>
                                      </p:tavLst>
                                    </p:anim>
                                    <p:anim calcmode="lin" valueType="num">
                                      <p:cBhvr>
                                        <p:cTn id="8" dur="1000" fill="hold"/>
                                        <p:tgtEl>
                                          <p:spTgt spid="7215"/>
                                        </p:tgtEl>
                                        <p:attrNameLst>
                                          <p:attrName>ppt_h</p:attrName>
                                        </p:attrNameLst>
                                      </p:cBhvr>
                                      <p:tavLst>
                                        <p:tav tm="0">
                                          <p:val>
                                            <p:strVal val="#ppt_h"/>
                                          </p:val>
                                        </p:tav>
                                        <p:tav tm="100000">
                                          <p:val>
                                            <p:strVal val="#ppt_h"/>
                                          </p:val>
                                        </p:tav>
                                      </p:tavLst>
                                    </p:anim>
                                    <p:animEffect transition="in" filter="fade">
                                      <p:cBhvr>
                                        <p:cTn id="9" dur="1000"/>
                                        <p:tgtEl>
                                          <p:spTgt spid="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338138"/>
            <a:ext cx="8305800" cy="915987"/>
          </a:xfrm>
          <a:prstGeom prst="rect">
            <a:avLst/>
          </a:prstGeom>
          <a:noFill/>
          <a:ln w="9525">
            <a:noFill/>
            <a:miter lim="800000"/>
            <a:headEnd/>
            <a:tailEnd/>
          </a:ln>
        </p:spPr>
        <p:txBody>
          <a:bodyPr>
            <a:spAutoFit/>
          </a:bodyPr>
          <a:lstStyle/>
          <a:p>
            <a:pPr algn="ctr"/>
            <a:r>
              <a:rPr lang="fa-IR" b="1" dirty="0">
                <a:latin typeface="Georgia" pitchFamily="18" charset="0"/>
                <a:cs typeface="B Nazanin" pitchFamily="2" charset="-78"/>
              </a:rPr>
              <a:t>کاربرد قیرآبه ها</a:t>
            </a:r>
          </a:p>
          <a:p>
            <a:pPr algn="ctr"/>
            <a:endParaRPr lang="fa-IR" b="1" dirty="0">
              <a:latin typeface="Georgia" pitchFamily="18" charset="0"/>
              <a:cs typeface="B Nazanin" pitchFamily="2" charset="-78"/>
            </a:endParaRPr>
          </a:p>
          <a:p>
            <a:pPr algn="r" rtl="1"/>
            <a:endParaRPr lang="en-US" dirty="0">
              <a:latin typeface="Georgia" pitchFamily="18" charset="0"/>
              <a:cs typeface="B Nazanin" pitchFamily="2" charset="-78"/>
            </a:endParaRPr>
          </a:p>
        </p:txBody>
      </p:sp>
      <p:graphicFrame>
        <p:nvGraphicFramePr>
          <p:cNvPr id="8195" name="Group 3"/>
          <p:cNvGraphicFramePr>
            <a:graphicFrameLocks noGrp="1"/>
          </p:cNvGraphicFramePr>
          <p:nvPr>
            <p:ph/>
          </p:nvPr>
        </p:nvGraphicFramePr>
        <p:xfrm>
          <a:off x="381000" y="1524000"/>
          <a:ext cx="8229600" cy="4358640"/>
        </p:xfrm>
        <a:graphic>
          <a:graphicData uri="http://schemas.openxmlformats.org/drawingml/2006/table">
            <a:tbl>
              <a:tblPr/>
              <a:tblGrid>
                <a:gridCol w="6502400"/>
                <a:gridCol w="1727200"/>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Arial" charset="0"/>
                          <a:ea typeface="SimSun" pitchFamily="2" charset="-122"/>
                          <a:cs typeface="B Nazanin" pitchFamily="2" charset="-78"/>
                        </a:rPr>
                        <a:t>کاربرد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Arial" charset="0"/>
                          <a:ea typeface="SimSun" pitchFamily="2" charset="-122"/>
                          <a:cs typeface="B Nazanin" pitchFamily="2" charset="-78"/>
                        </a:rPr>
                        <a:t>قیرآبه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سطحی یک وچند لایه ای، اندود آب بندی با ماسه</a:t>
                      </a:r>
                      <a:endParaRPr kumimoji="0" lang="ar-SA" sz="32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ea typeface="SimSun" pitchFamily="2" charset="-122"/>
                          <a:cs typeface="B Nazanin" pitchFamily="2" charset="-78"/>
                        </a:rPr>
                        <a:t>CRS-1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سطحی یک وچند لایه ای، اندود آب بندی با ماسه، ماکادام نفوذی با فضای خالی کم</a:t>
                      </a:r>
                      <a:endParaRPr kumimoji="0" lang="ar-SA" sz="32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ea typeface="SimSun" pitchFamily="2" charset="-122"/>
                          <a:cs typeface="B Nazanin" pitchFamily="2" charset="-78"/>
                        </a:rPr>
                        <a:t>CRS-2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charset="0"/>
                          <a:ea typeface="SimSun" pitchFamily="2" charset="-122"/>
                          <a:cs typeface="B Nazanin" pitchFamily="2" charset="-78"/>
                        </a:rPr>
                        <a:t>لکه گیری فوری با آسفالت سرد کارخانه ای، آسفالت سرد مخلوط در محل با دانه بندی باز، لکه گیری فوری، بازیافت سرد، ماکادام نفوذی با فضای خالی زیاد، درزگیری رویه های آسفالتی</a:t>
                      </a:r>
                      <a:endParaRPr kumimoji="0" lang="ar-SA" sz="32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ea typeface="SimSun" pitchFamily="2" charset="-122"/>
                          <a:cs typeface="B Nazanin" pitchFamily="2" charset="-78"/>
                        </a:rPr>
                        <a:t>CMS-2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charset="0"/>
                          <a:ea typeface="SimSun" pitchFamily="2" charset="-122"/>
                          <a:cs typeface="B Nazanin" pitchFamily="2" charset="-78"/>
                        </a:rPr>
                        <a:t>لکه گیری فوری با آسفالت سرد کارخانه ای، آسفالت سرد مخلوط در محل با دانه بندی باز، لکه گیری فوری، بازیافت سرد ، درزگیری رویه های آسفالتی</a:t>
                      </a:r>
                      <a:endParaRPr kumimoji="0" lang="ar-SA" sz="3200" b="1" i="0" u="none" strike="noStrike" cap="none" normalizeH="0" baseline="0" dirty="0" smtClean="0">
                        <a:ln>
                          <a:noFill/>
                        </a:ln>
                        <a:solidFill>
                          <a:schemeClr val="tx1"/>
                        </a:solidFill>
                        <a:effectLst/>
                        <a:latin typeface="Arial" charset="0"/>
                        <a:ea typeface="SimSun" pitchFamily="2" charset="-122"/>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ea typeface="SimSun" pitchFamily="2" charset="-122"/>
                          <a:cs typeface="B Nazanin" pitchFamily="2" charset="-78"/>
                        </a:rPr>
                        <a:t>CMS-2h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سرد کارخانه ای با دانه بندی پیوسته، آسفالت سرد مخلوط در محل با دانه بندی پیوسته، ماسه، ماسه با لای، بازیافت سرد، اسلاری سیل، </a:t>
                      </a:r>
                      <a:r>
                        <a:rPr kumimoji="0" lang="en-US" sz="1400" b="1" i="0" u="none" strike="noStrike" cap="none" normalizeH="0" baseline="0" dirty="0" smtClean="0">
                          <a:ln>
                            <a:noFill/>
                          </a:ln>
                          <a:solidFill>
                            <a:schemeClr val="tx1"/>
                          </a:solidFill>
                          <a:effectLst/>
                          <a:latin typeface="Arial" charset="0"/>
                          <a:ea typeface="SimSun" pitchFamily="2" charset="-122"/>
                          <a:cs typeface="B Nazanin" pitchFamily="2" charset="-78"/>
                        </a:rPr>
                        <a:t>Fog seal</a:t>
                      </a:r>
                      <a:r>
                        <a:rPr kumimoji="0" lang="ar-SA" sz="1400" b="1" i="0" u="none" strike="noStrike" cap="none" normalizeH="0" baseline="0" dirty="0" smtClean="0">
                          <a:ln>
                            <a:noFill/>
                          </a:ln>
                          <a:solidFill>
                            <a:schemeClr val="tx1"/>
                          </a:solidFill>
                          <a:effectLst/>
                          <a:latin typeface="Arial" charset="0"/>
                          <a:ea typeface="SimSun" pitchFamily="2" charset="-122"/>
                          <a:cs typeface="B Nazanin" pitchFamily="2" charset="-78"/>
                        </a:rPr>
                        <a:t>، اندود نفوذی روی سطح با تخلخل زیاد، اندود سطحی ، غبارنشانی، درزگیری رویه های آسفالتی</a:t>
                      </a:r>
                      <a:endParaRPr kumimoji="0" lang="ar-SA" sz="3200" b="1"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ea typeface="SimSun" pitchFamily="2" charset="-122"/>
                          <a:cs typeface="B Nazanin" pitchFamily="2" charset="-78"/>
                        </a:rPr>
                        <a:t>CSS-1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charset="0"/>
                          <a:ea typeface="SimSun" pitchFamily="2" charset="-122"/>
                          <a:cs typeface="B Nazanin" pitchFamily="2" charset="-78"/>
                        </a:rPr>
                        <a:t>آسفالت سرد کارخانه ای با دانه بندی پیوسته، آسفالت سرد مخلوط در محل با دانه بندی پیوسته، ماسه، ماسه با لای، بازیافت سرد، اسلاری سیل، </a:t>
                      </a:r>
                      <a:r>
                        <a:rPr kumimoji="0" lang="en-US" sz="1400" b="1" i="0" u="none" strike="noStrike" cap="none" normalizeH="0" baseline="0" dirty="0" smtClean="0">
                          <a:ln>
                            <a:noFill/>
                          </a:ln>
                          <a:solidFill>
                            <a:schemeClr val="tx1"/>
                          </a:solidFill>
                          <a:effectLst/>
                          <a:latin typeface="Arial" charset="0"/>
                          <a:ea typeface="SimSun" pitchFamily="2" charset="-122"/>
                          <a:cs typeface="B Nazanin" pitchFamily="2" charset="-78"/>
                        </a:rPr>
                        <a:t>Fog seal</a:t>
                      </a:r>
                      <a:r>
                        <a:rPr kumimoji="0" lang="ar-SA" sz="1400" b="1" i="0" u="none" strike="noStrike" cap="none" normalizeH="0" baseline="0" dirty="0" smtClean="0">
                          <a:ln>
                            <a:noFill/>
                          </a:ln>
                          <a:solidFill>
                            <a:schemeClr val="tx1"/>
                          </a:solidFill>
                          <a:effectLst/>
                          <a:latin typeface="Arial" charset="0"/>
                          <a:ea typeface="SimSun" pitchFamily="2" charset="-122"/>
                          <a:cs typeface="B Nazanin" pitchFamily="2" charset="-78"/>
                        </a:rPr>
                        <a:t>، اندود نفوذی روی سطح با تخلخل زیاد، اندود سطحی ، غبارنشانی، درزگیری رویه های آسفالتی</a:t>
                      </a:r>
                      <a:endParaRPr kumimoji="0" lang="ar-SA" sz="3200" b="1" i="0" u="none" strike="noStrike" cap="none" normalizeH="0" baseline="0" dirty="0" smtClean="0">
                        <a:ln>
                          <a:noFill/>
                        </a:ln>
                        <a:solidFill>
                          <a:schemeClr val="tx1"/>
                        </a:solidFill>
                        <a:effectLst/>
                        <a:latin typeface="Arial" charset="0"/>
                        <a:cs typeface="B 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ea typeface="SimSun" pitchFamily="2" charset="-122"/>
                          <a:cs typeface="B Nazanin" pitchFamily="2" charset="-78"/>
                        </a:rPr>
                        <a:t>CSS-1h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strVal val="#ppt_w*0.70"/>
                                          </p:val>
                                        </p:tav>
                                        <p:tav tm="100000">
                                          <p:val>
                                            <p:strVal val="#ppt_w"/>
                                          </p:val>
                                        </p:tav>
                                      </p:tavLst>
                                    </p:anim>
                                    <p:anim calcmode="lin" valueType="num">
                                      <p:cBhvr>
                                        <p:cTn id="8" dur="1000" fill="hold"/>
                                        <p:tgtEl>
                                          <p:spTgt spid="8195"/>
                                        </p:tgtEl>
                                        <p:attrNameLst>
                                          <p:attrName>ppt_h</p:attrName>
                                        </p:attrNameLst>
                                      </p:cBhvr>
                                      <p:tavLst>
                                        <p:tav tm="0">
                                          <p:val>
                                            <p:strVal val="#ppt_h"/>
                                          </p:val>
                                        </p:tav>
                                        <p:tav tm="100000">
                                          <p:val>
                                            <p:strVal val="#ppt_h"/>
                                          </p:val>
                                        </p:tav>
                                      </p:tavLst>
                                    </p:anim>
                                    <p:animEffect transition="in" filter="fade">
                                      <p:cBhvr>
                                        <p:cTn id="9"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fa-IR" b="1" smtClean="0">
                <a:solidFill>
                  <a:srgbClr val="164C6C"/>
                </a:solidFill>
                <a:cs typeface="B Nazanin" pitchFamily="2" charset="-78"/>
              </a:rPr>
              <a:t>انتخاب نوع قير</a:t>
            </a:r>
            <a:endParaRPr lang="en-US" smtClean="0">
              <a:solidFill>
                <a:srgbClr val="164C6C"/>
              </a:solidFill>
              <a:cs typeface="B Nazanin" pitchFamily="2" charset="-78"/>
            </a:endParaRPr>
          </a:p>
        </p:txBody>
      </p:sp>
      <p:sp>
        <p:nvSpPr>
          <p:cNvPr id="40963"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نوع قيري که راهسازي به کار مي‌رود با توجه به عوامل و شرايط جوي ، نوع و شدت ترافيک ، نوع روسازي ، جنس و دانه‌بندي مصالح سنگي و نحوه اجراي روسازي مشخص مي‌گردد</a:t>
            </a:r>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fa-IR" sz="3200" b="1" smtClean="0">
                <a:solidFill>
                  <a:srgbClr val="164C6C"/>
                </a:solidFill>
                <a:cs typeface="B Nazanin" pitchFamily="2" charset="-78"/>
              </a:rPr>
              <a:t>موارد کلي استفاده از انواع قير در راهسازي ( انسيتو آسفالت و آيين نامه روسازي آسفالتي راههاي ايران ) </a:t>
            </a:r>
            <a:endParaRPr lang="en-US" sz="3200" b="1" smtClean="0">
              <a:solidFill>
                <a:srgbClr val="164C6C"/>
              </a:solidFill>
              <a:cs typeface="B Nazanin" pitchFamily="2" charset="-78"/>
            </a:endParaRPr>
          </a:p>
        </p:txBody>
      </p:sp>
      <p:sp>
        <p:nvSpPr>
          <p:cNvPr id="41987" name="Content Placeholder 2"/>
          <p:cNvSpPr>
            <a:spLocks noGrp="1"/>
          </p:cNvSpPr>
          <p:nvPr>
            <p:ph sz="quarter" idx="1"/>
          </p:nvPr>
        </p:nvSpPr>
        <p:spPr>
          <a:xfrm>
            <a:off x="301625" y="1527175"/>
            <a:ext cx="8504238" cy="4572000"/>
          </a:xfrm>
        </p:spPr>
        <p:txBody>
          <a:bodyPr/>
          <a:lstStyle/>
          <a:p>
            <a:pPr eaLnBrk="1" hangingPunct="1"/>
            <a:endParaRPr lang="en-US" smtClean="0"/>
          </a:p>
        </p:txBody>
      </p:sp>
      <p:pic>
        <p:nvPicPr>
          <p:cNvPr id="41988" name="Picture 2" descr="Untitled-3"/>
          <p:cNvPicPr>
            <a:picLocks noChangeAspect="1" noChangeArrowheads="1"/>
          </p:cNvPicPr>
          <p:nvPr/>
        </p:nvPicPr>
        <p:blipFill>
          <a:blip r:embed="rId2" cstate="print"/>
          <a:srcRect/>
          <a:stretch>
            <a:fillRect/>
          </a:stretch>
        </p:blipFill>
        <p:spPr bwMode="auto">
          <a:xfrm>
            <a:off x="0" y="1371600"/>
            <a:ext cx="9144000" cy="52149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ar-SA" b="1" smtClean="0">
                <a:solidFill>
                  <a:srgbClr val="164C6C"/>
                </a:solidFill>
                <a:cs typeface="B Nazanin" pitchFamily="2" charset="-78"/>
              </a:rPr>
              <a:t>آزماي</a:t>
            </a:r>
            <a:r>
              <a:rPr lang="fa-IR" b="1" smtClean="0">
                <a:solidFill>
                  <a:srgbClr val="164C6C"/>
                </a:solidFill>
                <a:cs typeface="B Nazanin" pitchFamily="2" charset="-78"/>
              </a:rPr>
              <a:t>ش </a:t>
            </a:r>
            <a:r>
              <a:rPr lang="ar-SA" b="1" smtClean="0">
                <a:solidFill>
                  <a:srgbClr val="164C6C"/>
                </a:solidFill>
                <a:cs typeface="B Nazanin" pitchFamily="2" charset="-78"/>
              </a:rPr>
              <a:t>هاي قير </a:t>
            </a:r>
            <a:endParaRPr lang="en-US" smtClean="0">
              <a:solidFill>
                <a:srgbClr val="164C6C"/>
              </a:solidFill>
              <a:cs typeface="B Nazanin" pitchFamily="2" charset="-78"/>
            </a:endParaRPr>
          </a:p>
        </p:txBody>
      </p:sp>
      <p:sp>
        <p:nvSpPr>
          <p:cNvPr id="3" name="Content Placeholder 2"/>
          <p:cNvSpPr>
            <a:spLocks noGrp="1"/>
          </p:cNvSpPr>
          <p:nvPr>
            <p:ph sz="quarter" idx="1"/>
          </p:nvPr>
        </p:nvSpPr>
        <p:spPr>
          <a:xfrm>
            <a:off x="301625" y="1527175"/>
            <a:ext cx="8504238" cy="4572000"/>
          </a:xfrm>
        </p:spPr>
        <p:txBody>
          <a:bodyPr>
            <a:normAutofit fontScale="92500" lnSpcReduction="20000"/>
          </a:bodyPr>
          <a:lstStyle/>
          <a:p>
            <a:pPr marL="274320" indent="-274320" algn="r" rtl="1" eaLnBrk="1" fontAlgn="auto" hangingPunct="1">
              <a:spcAft>
                <a:spcPts val="0"/>
              </a:spcAft>
              <a:buFont typeface="Wingdings 2"/>
              <a:buChar char=""/>
              <a:defRPr/>
            </a:pPr>
            <a:r>
              <a:rPr lang="ar-SA" dirty="0" smtClean="0">
                <a:cs typeface="B Nazanin" pitchFamily="2" charset="-78"/>
              </a:rPr>
              <a:t>- آزمايش تعيين چگالي قير</a:t>
            </a:r>
            <a:endParaRPr lang="en-US" dirty="0" smtClean="0"/>
          </a:p>
          <a:p>
            <a:pPr marL="274320" indent="-274320" algn="r" rtl="1" eaLnBrk="1" fontAlgn="auto" hangingPunct="1">
              <a:spcAft>
                <a:spcPts val="0"/>
              </a:spcAft>
              <a:buFont typeface="Wingdings 2"/>
              <a:buChar char=""/>
              <a:defRPr/>
            </a:pPr>
            <a:r>
              <a:rPr lang="ar-SA" dirty="0" smtClean="0">
                <a:cs typeface="B Nazanin" pitchFamily="2" charset="-78"/>
              </a:rPr>
              <a:t>- آزمايش تعيين حلاليت قطر</a:t>
            </a:r>
            <a:endParaRPr lang="en-US" dirty="0" smtClean="0"/>
          </a:p>
          <a:p>
            <a:pPr marL="274320" indent="-274320" algn="r" rtl="1" eaLnBrk="1" fontAlgn="auto" hangingPunct="1">
              <a:spcAft>
                <a:spcPts val="0"/>
              </a:spcAft>
              <a:buFont typeface="Wingdings 2"/>
              <a:buChar char=""/>
              <a:defRPr/>
            </a:pPr>
            <a:r>
              <a:rPr lang="ar-SA" dirty="0" smtClean="0">
                <a:cs typeface="B Nazanin" pitchFamily="2" charset="-78"/>
              </a:rPr>
              <a:t>- آزمايش درجه نفوذ قير</a:t>
            </a:r>
            <a:endParaRPr lang="en-US" dirty="0" smtClean="0"/>
          </a:p>
          <a:p>
            <a:pPr marL="274320" indent="-274320" algn="r" rtl="1" eaLnBrk="1" fontAlgn="auto" hangingPunct="1">
              <a:spcAft>
                <a:spcPts val="0"/>
              </a:spcAft>
              <a:buFont typeface="Wingdings 2"/>
              <a:buChar char=""/>
              <a:defRPr/>
            </a:pPr>
            <a:r>
              <a:rPr lang="ar-SA" dirty="0" smtClean="0">
                <a:cs typeface="B Nazanin" pitchFamily="2" charset="-78"/>
              </a:rPr>
              <a:t>- آزمايش نقطه نرمي قير</a:t>
            </a:r>
            <a:endParaRPr lang="en-US" dirty="0" smtClean="0"/>
          </a:p>
          <a:p>
            <a:pPr marL="274320" indent="-274320" algn="r" rtl="1" eaLnBrk="1" fontAlgn="auto" hangingPunct="1">
              <a:spcAft>
                <a:spcPts val="0"/>
              </a:spcAft>
              <a:buFont typeface="Wingdings 2"/>
              <a:buChar char=""/>
              <a:defRPr/>
            </a:pPr>
            <a:r>
              <a:rPr lang="ar-SA" dirty="0" smtClean="0">
                <a:cs typeface="B Nazanin" pitchFamily="2" charset="-78"/>
              </a:rPr>
              <a:t>- آزمايش خاصيت شکل پذيري</a:t>
            </a:r>
            <a:endParaRPr lang="en-US" dirty="0" smtClean="0"/>
          </a:p>
          <a:p>
            <a:pPr marL="274320" indent="-274320" algn="r" rtl="1" eaLnBrk="1" fontAlgn="auto" hangingPunct="1">
              <a:spcAft>
                <a:spcPts val="0"/>
              </a:spcAft>
              <a:buFont typeface="Wingdings 2"/>
              <a:buChar char=""/>
              <a:defRPr/>
            </a:pPr>
            <a:r>
              <a:rPr lang="ar-SA" dirty="0" smtClean="0">
                <a:cs typeface="B Nazanin" pitchFamily="2" charset="-78"/>
              </a:rPr>
              <a:t>- آزمايش تعيين نقطه اشتعال قير</a:t>
            </a:r>
            <a:endParaRPr lang="en-US" dirty="0" smtClean="0"/>
          </a:p>
          <a:p>
            <a:pPr marL="274320" indent="-274320" algn="r" rtl="1" eaLnBrk="1" fontAlgn="auto" hangingPunct="1">
              <a:spcAft>
                <a:spcPts val="0"/>
              </a:spcAft>
              <a:buFont typeface="Wingdings 2"/>
              <a:buChar char=""/>
              <a:defRPr/>
            </a:pPr>
            <a:r>
              <a:rPr lang="ar-SA" dirty="0" smtClean="0">
                <a:cs typeface="B Nazanin" pitchFamily="2" charset="-78"/>
              </a:rPr>
              <a:t>- آزمايش تعيين کندرواني</a:t>
            </a:r>
            <a:endParaRPr lang="en-US" dirty="0" smtClean="0"/>
          </a:p>
          <a:p>
            <a:pPr marL="274320" indent="-274320" algn="r" rtl="1" eaLnBrk="1" fontAlgn="auto" hangingPunct="1">
              <a:spcAft>
                <a:spcPts val="0"/>
              </a:spcAft>
              <a:buFont typeface="Wingdings 2"/>
              <a:buChar char=""/>
              <a:defRPr/>
            </a:pPr>
            <a:r>
              <a:rPr lang="ar-SA" dirty="0" smtClean="0">
                <a:cs typeface="B Nazanin" pitchFamily="2" charset="-78"/>
              </a:rPr>
              <a:t>- آزمايش افت وزني قير در اثر حرارت</a:t>
            </a:r>
            <a:endParaRPr lang="en-US" dirty="0" smtClean="0"/>
          </a:p>
          <a:p>
            <a:pPr marL="274320" indent="-274320" algn="r" rtl="1" eaLnBrk="1" fontAlgn="auto" hangingPunct="1">
              <a:spcAft>
                <a:spcPts val="0"/>
              </a:spcAft>
              <a:buFont typeface="Wingdings 2"/>
              <a:buChar char=""/>
              <a:defRPr/>
            </a:pPr>
            <a:r>
              <a:rPr lang="ar-SA" dirty="0" smtClean="0">
                <a:cs typeface="B Nazanin" pitchFamily="2" charset="-78"/>
              </a:rPr>
              <a:t>- آزمايش نقطه شکنندگي فراس</a:t>
            </a:r>
            <a:endParaRPr lang="en-US" dirty="0" smtClean="0"/>
          </a:p>
          <a:p>
            <a:pPr marL="274320" indent="-274320" algn="r" rtl="1" eaLnBrk="1" fontAlgn="auto" hangingPunct="1">
              <a:spcAft>
                <a:spcPts val="0"/>
              </a:spcAft>
              <a:buFont typeface="Wingdings 2"/>
              <a:buChar char=""/>
              <a:defRPr/>
            </a:pPr>
            <a:r>
              <a:rPr lang="ar-SA" dirty="0" smtClean="0">
                <a:cs typeface="B Nazanin" pitchFamily="2" charset="-78"/>
              </a:rPr>
              <a:t>- آزمايش لعاب نازک قير</a:t>
            </a:r>
            <a:endParaRPr lang="en-US" dirty="0" smtClean="0"/>
          </a:p>
          <a:p>
            <a:pPr marL="274320" indent="-274320" algn="r" rtl="1" eaLnBrk="1" fontAlgn="auto" hangingPunct="1">
              <a:spcAft>
                <a:spcPts val="0"/>
              </a:spcAft>
              <a:buFont typeface="Wingdings 2"/>
              <a:buChar char=""/>
              <a:defRPr/>
            </a:pPr>
            <a:r>
              <a:rPr lang="ar-SA" dirty="0" smtClean="0">
                <a:cs typeface="B Nazanin" pitchFamily="2" charset="-78"/>
              </a:rPr>
              <a:t>- آزمايش لعاب نازک دوار قير </a:t>
            </a:r>
            <a:endParaRPr lang="en-US" dirty="0" smtClean="0"/>
          </a:p>
          <a:p>
            <a:pPr marL="274320" indent="-274320" algn="r" rtl="1" eaLnBrk="1" fontAlgn="auto" hangingPunct="1">
              <a:spcAft>
                <a:spcPts val="0"/>
              </a:spcAft>
              <a:buFont typeface="Wingdings 2"/>
              <a:buChar cha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ar-SA" b="1" smtClean="0">
                <a:solidFill>
                  <a:srgbClr val="164C6C"/>
                </a:solidFill>
                <a:cs typeface="B Nazanin" pitchFamily="2" charset="-78"/>
              </a:rPr>
              <a:t>آزمايش درجه نفوذ</a:t>
            </a:r>
            <a:endParaRPr lang="en-US" smtClean="0">
              <a:solidFill>
                <a:srgbClr val="164C6C"/>
              </a:solidFill>
              <a:cs typeface="B Nazanin" pitchFamily="2" charset="-78"/>
            </a:endParaRPr>
          </a:p>
        </p:txBody>
      </p:sp>
      <p:sp>
        <p:nvSpPr>
          <p:cNvPr id="44035" name="Content Placeholder 2"/>
          <p:cNvSpPr>
            <a:spLocks noGrp="1"/>
          </p:cNvSpPr>
          <p:nvPr>
            <p:ph sz="quarter" idx="1"/>
          </p:nvPr>
        </p:nvSpPr>
        <p:spPr>
          <a:xfrm>
            <a:off x="301625" y="1527175"/>
            <a:ext cx="8504238" cy="4572000"/>
          </a:xfrm>
        </p:spPr>
        <p:txBody>
          <a:bodyPr/>
          <a:lstStyle/>
          <a:p>
            <a:pPr algn="r" rtl="1" eaLnBrk="1" hangingPunct="1"/>
            <a:r>
              <a:rPr lang="ar-SA" smtClean="0">
                <a:cs typeface="B Nazanin" pitchFamily="2" charset="-78"/>
              </a:rPr>
              <a:t>مقدار نفوذ سوزني با مشخصات استاندارد تحت اثر وزني معادل 100 گرم در مدت 5 ثانيه در قير </a:t>
            </a:r>
            <a:r>
              <a:rPr lang="en-US" smtClean="0"/>
              <a:t>C</a:t>
            </a:r>
            <a:r>
              <a:rPr lang="ar-SA" baseline="30000" smtClean="0">
                <a:cs typeface="B Nazanin" pitchFamily="2" charset="-78"/>
              </a:rPr>
              <a:t>۫</a:t>
            </a:r>
            <a:r>
              <a:rPr lang="ar-SA" smtClean="0">
                <a:cs typeface="B Nazanin" pitchFamily="2" charset="-78"/>
              </a:rPr>
              <a:t>25 بر حسب يک دهم ميلي متر اندازه گيري مي شود</a:t>
            </a:r>
            <a:endParaRPr lang="fa-IR" smtClean="0">
              <a:cs typeface="B Nazanin" pitchFamily="2" charset="-78"/>
            </a:endParaRPr>
          </a:p>
          <a:p>
            <a:pPr algn="r" rtl="1" eaLnBrk="1" hangingPunct="1"/>
            <a:r>
              <a:rPr lang="ar-SA" smtClean="0">
                <a:cs typeface="B Nazanin" pitchFamily="2" charset="-78"/>
              </a:rPr>
              <a:t>درجه نفوذ کمتر نشانه قير سفت تر و درجه نفوذ بيشتر نشانه قير شل تر است</a:t>
            </a:r>
            <a:endParaRPr lang="fa-IR" smtClean="0">
              <a:cs typeface="B Nazanin" pitchFamily="2" charset="-78"/>
            </a:endParaRPr>
          </a:p>
          <a:p>
            <a:pPr algn="r" rtl="1" eaLnBrk="1" hangingPunct="1"/>
            <a:r>
              <a:rPr lang="ar-SA" smtClean="0">
                <a:cs typeface="B Nazanin" pitchFamily="2" charset="-78"/>
              </a:rPr>
              <a:t>ق</a:t>
            </a:r>
            <a:r>
              <a:rPr lang="fa-IR" smtClean="0">
                <a:cs typeface="B Nazanin" pitchFamily="2" charset="-78"/>
              </a:rPr>
              <a:t>يرهاي متداول مورد مصرف در راهسازي داراي درجه نفوذ 40-50، 60-70 و 85-100 مي باشند</a:t>
            </a:r>
          </a:p>
          <a:p>
            <a:pPr algn="r" rtl="1" eaLnBrk="1" hangingPunct="1"/>
            <a:r>
              <a:rPr lang="fa-IR" smtClean="0">
                <a:cs typeface="B Nazanin" pitchFamily="2" charset="-78"/>
              </a:rPr>
              <a:t>هر قدر آب و هواي منطقه گرمتر و يا براي يک منطقه معين ميزان آمد و شد وسايل نقليه بيشتر باشد، بايد از قير با درجه نفوذ كمتري استفاده كرد</a:t>
            </a: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a-IR" b="1" smtClean="0">
                <a:solidFill>
                  <a:srgbClr val="164C6C"/>
                </a:solidFill>
                <a:cs typeface="B Nazanin" pitchFamily="2" charset="-78"/>
              </a:rPr>
              <a:t>انواع قير</a:t>
            </a:r>
            <a:endParaRPr lang="en-US" smtClean="0">
              <a:solidFill>
                <a:srgbClr val="164C6C"/>
              </a:solidFill>
              <a:cs typeface="B Nazanin" pitchFamily="2" charset="-78"/>
            </a:endParaRPr>
          </a:p>
        </p:txBody>
      </p:sp>
      <p:sp>
        <p:nvSpPr>
          <p:cNvPr id="17411"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قيرهاي طبيعي</a:t>
            </a:r>
            <a:endParaRPr lang="en-US" smtClean="0"/>
          </a:p>
          <a:p>
            <a:pPr algn="r" rtl="1" eaLnBrk="1" hangingPunct="1"/>
            <a:r>
              <a:rPr lang="fa-IR" smtClean="0">
                <a:cs typeface="B Nazanin" pitchFamily="2" charset="-78"/>
              </a:rPr>
              <a:t>قطران </a:t>
            </a:r>
            <a:r>
              <a:rPr lang="en-US" smtClean="0"/>
              <a:t>(Tar)</a:t>
            </a:r>
          </a:p>
          <a:p>
            <a:pPr algn="r" rtl="1" eaLnBrk="1" hangingPunct="1"/>
            <a:r>
              <a:rPr lang="fa-IR" smtClean="0">
                <a:cs typeface="B Nazanin" pitchFamily="2" charset="-78"/>
              </a:rPr>
              <a:t>قيرهاي نفتي</a:t>
            </a:r>
            <a:endParaRPr lang="en-US" smtClean="0"/>
          </a:p>
          <a:p>
            <a:pPr algn="r" rtl="1" eaLnBrk="1" hangingPunct="1"/>
            <a:r>
              <a:rPr lang="fa-IR" smtClean="0">
                <a:cs typeface="B Nazanin" pitchFamily="2" charset="-78"/>
              </a:rPr>
              <a:t>قيرهاي طبيعي + قيرهاي نفتي</a:t>
            </a:r>
            <a:endParaRPr lang="en-US" smtClean="0"/>
          </a:p>
          <a:p>
            <a:pPr algn="r" rtl="1" eaLnBrk="1" hangingPunct="1"/>
            <a:r>
              <a:rPr lang="fa-IR" smtClean="0">
                <a:cs typeface="B Nazanin" pitchFamily="2" charset="-78"/>
              </a:rPr>
              <a:t>قطران + قيرهاي نفتي (</a:t>
            </a:r>
            <a:r>
              <a:rPr lang="en-US" smtClean="0"/>
              <a:t>BS  3690</a:t>
            </a:r>
            <a:r>
              <a:rPr lang="fa-IR" smtClean="0">
                <a:cs typeface="B Nazanin" pitchFamily="2" charset="-78"/>
              </a:rPr>
              <a:t>)</a:t>
            </a:r>
            <a:endParaRPr lang="en-US" smtClean="0"/>
          </a:p>
          <a:p>
            <a:pPr algn="r" rtl="1" eaLnBrk="1" hangingPunct="1"/>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ict (4)"/>
          <p:cNvPicPr>
            <a:picLocks noChangeAspect="1" noChangeArrowheads="1"/>
          </p:cNvPicPr>
          <p:nvPr/>
        </p:nvPicPr>
        <p:blipFill>
          <a:blip r:embed="rId2" cstate="print"/>
          <a:srcRect/>
          <a:stretch>
            <a:fillRect/>
          </a:stretch>
        </p:blipFill>
        <p:spPr bwMode="auto">
          <a:xfrm>
            <a:off x="92075" y="304800"/>
            <a:ext cx="9051925" cy="6096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u"/>
          <p:cNvPicPr>
            <a:picLocks noChangeAspect="1" noChangeArrowheads="1"/>
          </p:cNvPicPr>
          <p:nvPr/>
        </p:nvPicPr>
        <p:blipFill>
          <a:blip r:embed="rId2" cstate="print"/>
          <a:srcRect/>
          <a:stretch>
            <a:fillRect/>
          </a:stretch>
        </p:blipFill>
        <p:spPr bwMode="auto">
          <a:xfrm>
            <a:off x="1600200" y="304800"/>
            <a:ext cx="5943600" cy="60721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0" y="274638"/>
            <a:ext cx="8229600" cy="1143000"/>
          </a:xfrm>
        </p:spPr>
        <p:txBody>
          <a:bodyPr/>
          <a:lstStyle/>
          <a:p>
            <a:pPr eaLnBrk="1" hangingPunct="1"/>
            <a:r>
              <a:rPr lang="ar-SA" b="1" smtClean="0">
                <a:cs typeface="B Nazanin" pitchFamily="2" charset="-78"/>
              </a:rPr>
              <a:t>آزمايش تعيين نقطه نرمي قير</a:t>
            </a:r>
            <a:endParaRPr lang="en-US" smtClean="0">
              <a:cs typeface="B Nazanin" pitchFamily="2" charset="-78"/>
            </a:endParaRPr>
          </a:p>
        </p:txBody>
      </p:sp>
      <p:sp>
        <p:nvSpPr>
          <p:cNvPr id="47107" name="Content Placeholder 2"/>
          <p:cNvSpPr>
            <a:spLocks noGrp="1"/>
          </p:cNvSpPr>
          <p:nvPr>
            <p:ph idx="4294967295"/>
          </p:nvPr>
        </p:nvSpPr>
        <p:spPr>
          <a:xfrm>
            <a:off x="0" y="1600200"/>
            <a:ext cx="8229600" cy="4525963"/>
          </a:xfrm>
        </p:spPr>
        <p:txBody>
          <a:bodyPr/>
          <a:lstStyle/>
          <a:p>
            <a:pPr algn="r" rtl="1" eaLnBrk="1" hangingPunct="1"/>
            <a:r>
              <a:rPr lang="ar-SA" smtClean="0">
                <a:cs typeface="B Nazanin" pitchFamily="2" charset="-78"/>
              </a:rPr>
              <a:t>در اين آزمايش قير گرم شده و در داخل حلقه ريخته مي شود. پس از سرد شدن حلقه ها در محل خود واقع در ظرفي که در آن آب با درجه حرارت  </a:t>
            </a:r>
            <a:r>
              <a:rPr lang="en-US" smtClean="0"/>
              <a:t>C</a:t>
            </a:r>
            <a:r>
              <a:rPr lang="ar-SA" baseline="30000" smtClean="0">
                <a:cs typeface="B Nazanin" pitchFamily="2" charset="-78"/>
              </a:rPr>
              <a:t>۫</a:t>
            </a:r>
            <a:r>
              <a:rPr lang="ar-SA" smtClean="0">
                <a:cs typeface="B Nazanin" pitchFamily="2" charset="-78"/>
              </a:rPr>
              <a:t>4 وجود دارد، قرار داده مي شود و گلوله هاي فلزي بر روي حلقه قرار مي گيرند. سپس به شکل غيرمستقيم از پايين به ظرف حرارت مي دهند تا اين که قير نرم شده و گلوله از داخل آن عبور کند و با صفحه زيرين تماس بگيرد، دمايي که در آن اين گلوله به صفحه زيرين برسد را نقطه نرمي مي گويند. درجه نرمي قيرهاي مورد استفاده در روسازي معمولاً بين </a:t>
            </a:r>
            <a:r>
              <a:rPr lang="en-US" smtClean="0"/>
              <a:t>C</a:t>
            </a:r>
            <a:r>
              <a:rPr lang="ar-SA" baseline="30000" smtClean="0">
                <a:cs typeface="B Nazanin" pitchFamily="2" charset="-78"/>
              </a:rPr>
              <a:t>۫</a:t>
            </a:r>
            <a:r>
              <a:rPr lang="ar-SA" smtClean="0">
                <a:cs typeface="B Nazanin" pitchFamily="2" charset="-78"/>
              </a:rPr>
              <a:t>70-35 مي باشد.</a:t>
            </a:r>
            <a:endParaRPr lang="en-US" smtClean="0"/>
          </a:p>
          <a:p>
            <a:pPr algn="r" rtl="1" eaLnBrk="1" hangingPunct="1"/>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can10002"/>
          <p:cNvPicPr>
            <a:picLocks noChangeAspect="1" noChangeArrowheads="1"/>
          </p:cNvPicPr>
          <p:nvPr/>
        </p:nvPicPr>
        <p:blipFill>
          <a:blip r:embed="rId2" cstate="print"/>
          <a:srcRect/>
          <a:stretch>
            <a:fillRect/>
          </a:stretch>
        </p:blipFill>
        <p:spPr bwMode="auto">
          <a:xfrm>
            <a:off x="533400" y="44450"/>
            <a:ext cx="2971800" cy="6813550"/>
          </a:xfrm>
          <a:prstGeom prst="rect">
            <a:avLst/>
          </a:prstGeom>
          <a:noFill/>
          <a:ln w="9525">
            <a:noFill/>
            <a:miter lim="800000"/>
            <a:headEnd/>
            <a:tailEnd/>
          </a:ln>
        </p:spPr>
      </p:pic>
      <p:pic>
        <p:nvPicPr>
          <p:cNvPr id="48131" name="Picture 3" descr="Softening Point Sample"/>
          <p:cNvPicPr>
            <a:picLocks noChangeAspect="1" noChangeArrowheads="1"/>
          </p:cNvPicPr>
          <p:nvPr/>
        </p:nvPicPr>
        <p:blipFill>
          <a:blip r:embed="rId3" cstate="print"/>
          <a:srcRect/>
          <a:stretch>
            <a:fillRect/>
          </a:stretch>
        </p:blipFill>
        <p:spPr bwMode="auto">
          <a:xfrm>
            <a:off x="4419600" y="838200"/>
            <a:ext cx="3803650" cy="4648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ic (11)"/>
          <p:cNvPicPr>
            <a:picLocks noChangeAspect="1" noChangeArrowheads="1"/>
          </p:cNvPicPr>
          <p:nvPr/>
        </p:nvPicPr>
        <p:blipFill>
          <a:blip r:embed="rId2" cstate="print"/>
          <a:srcRect/>
          <a:stretch>
            <a:fillRect/>
          </a:stretch>
        </p:blipFill>
        <p:spPr bwMode="auto">
          <a:xfrm>
            <a:off x="0" y="41275"/>
            <a:ext cx="5867400" cy="6816725"/>
          </a:xfrm>
          <a:prstGeom prst="rect">
            <a:avLst/>
          </a:prstGeom>
          <a:noFill/>
          <a:ln w="9525">
            <a:noFill/>
            <a:miter lim="800000"/>
            <a:headEnd/>
            <a:tailEnd/>
          </a:ln>
        </p:spPr>
      </p:pic>
      <p:pic>
        <p:nvPicPr>
          <p:cNvPr id="49155" name="Picture 1"/>
          <p:cNvPicPr>
            <a:picLocks noChangeAspect="1" noChangeArrowheads="1"/>
          </p:cNvPicPr>
          <p:nvPr/>
        </p:nvPicPr>
        <p:blipFill>
          <a:blip r:embed="rId3" cstate="print"/>
          <a:srcRect/>
          <a:stretch>
            <a:fillRect/>
          </a:stretch>
        </p:blipFill>
        <p:spPr bwMode="auto">
          <a:xfrm>
            <a:off x="5173663" y="1219200"/>
            <a:ext cx="3970337" cy="3657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smtClean="0">
                <a:cs typeface="B Nazanin" pitchFamily="2" charset="-78"/>
              </a:rPr>
              <a:t>نشانه درجه نفوذ قير (</a:t>
            </a:r>
            <a:r>
              <a:rPr lang="en-US" b="1" dirty="0" smtClean="0">
                <a:cs typeface="B Nazanin" pitchFamily="2" charset="-78"/>
              </a:rPr>
              <a:t>PI</a:t>
            </a:r>
            <a:r>
              <a:rPr lang="fa-IR" b="1" dirty="0" smtClean="0">
                <a:cs typeface="B Nazanin" pitchFamily="2" charset="-78"/>
              </a:rPr>
              <a:t>) </a:t>
            </a:r>
            <a:endParaRPr lang="en-US" b="1" dirty="0">
              <a:cs typeface="B Nazanin" pitchFamily="2" charset="-78"/>
            </a:endParaRPr>
          </a:p>
        </p:txBody>
      </p:sp>
      <p:sp>
        <p:nvSpPr>
          <p:cNvPr id="3" name="Content Placeholder 2"/>
          <p:cNvSpPr>
            <a:spLocks noGrp="1"/>
          </p:cNvSpPr>
          <p:nvPr>
            <p:ph sz="quarter" idx="1"/>
          </p:nvPr>
        </p:nvSpPr>
        <p:spPr/>
        <p:txBody>
          <a:bodyPr/>
          <a:lstStyle/>
          <a:p>
            <a:pPr algn="r" rtl="1"/>
            <a:r>
              <a:rPr lang="fa-IR" sz="2400" dirty="0" smtClean="0">
                <a:cs typeface="B Nazanin" pitchFamily="2" charset="-78"/>
              </a:rPr>
              <a:t>نقطه نرمي همچنين براي براي تعيين نشانه درجه نفوذ قير (</a:t>
            </a:r>
            <a:r>
              <a:rPr lang="en-US" sz="2400" dirty="0" smtClean="0">
                <a:cs typeface="B Nazanin" pitchFamily="2" charset="-78"/>
              </a:rPr>
              <a:t>PI</a:t>
            </a:r>
            <a:r>
              <a:rPr lang="fa-IR" sz="2400" dirty="0" smtClean="0">
                <a:cs typeface="B Nazanin" pitchFamily="2" charset="-78"/>
              </a:rPr>
              <a:t>) به</a:t>
            </a:r>
            <a:r>
              <a:rPr lang="en-US" sz="2400" dirty="0" smtClean="0">
                <a:cs typeface="B Nazanin" pitchFamily="2" charset="-78"/>
              </a:rPr>
              <a:t> </a:t>
            </a:r>
            <a:r>
              <a:rPr lang="fa-IR" sz="2400" dirty="0" smtClean="0">
                <a:cs typeface="B Nazanin" pitchFamily="2" charset="-78"/>
              </a:rPr>
              <a:t>كار مي</a:t>
            </a:r>
            <a:r>
              <a:rPr lang="en-US" sz="2400" dirty="0" smtClean="0">
                <a:cs typeface="B Nazanin" pitchFamily="2" charset="-78"/>
              </a:rPr>
              <a:t> </a:t>
            </a:r>
            <a:r>
              <a:rPr lang="fa-IR" sz="2400" dirty="0" smtClean="0">
                <a:cs typeface="B Nazanin" pitchFamily="2" charset="-78"/>
              </a:rPr>
              <a:t>رود </a:t>
            </a:r>
            <a:endParaRPr lang="en-US" sz="2400" dirty="0" smtClean="0">
              <a:cs typeface="B Nazanin" pitchFamily="2" charset="-78"/>
            </a:endParaRPr>
          </a:p>
          <a:p>
            <a:pPr algn="r" rtl="1"/>
            <a:r>
              <a:rPr lang="fa-IR" sz="2400" dirty="0" smtClean="0">
                <a:cs typeface="B Nazanin" pitchFamily="2" charset="-78"/>
              </a:rPr>
              <a:t>در درجه حرارات نقطه نرمي قيرها، ميزان درجه نفوذ آنها برابر 800 مي</a:t>
            </a:r>
            <a:r>
              <a:rPr lang="en-US" sz="2400" dirty="0" smtClean="0">
                <a:cs typeface="B Nazanin" pitchFamily="2" charset="-78"/>
              </a:rPr>
              <a:t> </a:t>
            </a:r>
            <a:r>
              <a:rPr lang="fa-IR" sz="2400" dirty="0" smtClean="0">
                <a:cs typeface="B Nazanin" pitchFamily="2" charset="-78"/>
              </a:rPr>
              <a:t>شود</a:t>
            </a:r>
            <a:endParaRPr lang="en-US" sz="2400" dirty="0" smtClean="0">
              <a:cs typeface="B Nazanin" pitchFamily="2" charset="-78"/>
            </a:endParaRPr>
          </a:p>
          <a:p>
            <a:pPr algn="r" rtl="1"/>
            <a:r>
              <a:rPr lang="en-US" sz="2400" dirty="0" smtClean="0">
                <a:cs typeface="B Nazanin" pitchFamily="2" charset="-78"/>
              </a:rPr>
              <a:t>PI</a:t>
            </a:r>
            <a:r>
              <a:rPr lang="fa-IR" sz="2400" dirty="0" smtClean="0">
                <a:cs typeface="B Nazanin" pitchFamily="2" charset="-78"/>
              </a:rPr>
              <a:t> بيانگر حساسيت حرارتي قير است و مقدار آن به منبع نفت خام و نحوه توليد و پالايش قير بستگي دارد</a:t>
            </a:r>
            <a:endParaRPr lang="en-US" sz="2400" dirty="0">
              <a:cs typeface="B Nazanin" pitchFamily="2" charset="-78"/>
            </a:endParaRPr>
          </a:p>
        </p:txBody>
      </p:sp>
      <p:sp>
        <p:nvSpPr>
          <p:cNvPr id="144388"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
        <p:nvSpPr>
          <p:cNvPr id="144389" name="Rectangle 5"/>
          <p:cNvSpPr>
            <a:spLocks noChangeArrowheads="1"/>
          </p:cNvSpPr>
          <p:nvPr/>
        </p:nvSpPr>
        <p:spPr bwMode="auto">
          <a:xfrm>
            <a:off x="0" y="4476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pic>
        <p:nvPicPr>
          <p:cNvPr id="144390" name="Picture 6" descr="s"/>
          <p:cNvPicPr>
            <a:picLocks noChangeAspect="1" noChangeArrowheads="1"/>
          </p:cNvPicPr>
          <p:nvPr/>
        </p:nvPicPr>
        <p:blipFill>
          <a:blip r:embed="rId3" cstate="print"/>
          <a:srcRect/>
          <a:stretch>
            <a:fillRect/>
          </a:stretch>
        </p:blipFill>
        <p:spPr bwMode="auto">
          <a:xfrm>
            <a:off x="0" y="3733800"/>
            <a:ext cx="9144000" cy="3124200"/>
          </a:xfrm>
          <a:prstGeom prst="rect">
            <a:avLst/>
          </a:prstGeom>
          <a:noFill/>
          <a:ln w="9525">
            <a:noFill/>
            <a:miter lim="800000"/>
            <a:headEnd/>
            <a:tailEnd/>
          </a:ln>
        </p:spPr>
      </p:pic>
      <p:graphicFrame>
        <p:nvGraphicFramePr>
          <p:cNvPr id="144387" name="Object 3"/>
          <p:cNvGraphicFramePr>
            <a:graphicFrameLocks noChangeAspect="1"/>
          </p:cNvGraphicFramePr>
          <p:nvPr/>
        </p:nvGraphicFramePr>
        <p:xfrm>
          <a:off x="5935662" y="4724400"/>
          <a:ext cx="3208338" cy="536571"/>
        </p:xfrm>
        <a:graphic>
          <a:graphicData uri="http://schemas.openxmlformats.org/presentationml/2006/ole">
            <p:oleObj spid="_x0000_s144387" name="Equation" r:id="rId4" imgW="2755800" imgH="457200" progId="">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itchFamily="2" charset="-78"/>
              </a:rPr>
              <a:t>ويسکوزيته</a:t>
            </a:r>
            <a:endParaRPr lang="en-US" dirty="0"/>
          </a:p>
        </p:txBody>
      </p:sp>
      <p:sp>
        <p:nvSpPr>
          <p:cNvPr id="3" name="Content Placeholder 2"/>
          <p:cNvSpPr>
            <a:spLocks noGrp="1"/>
          </p:cNvSpPr>
          <p:nvPr>
            <p:ph sz="quarter" idx="1"/>
          </p:nvPr>
        </p:nvSpPr>
        <p:spPr/>
        <p:txBody>
          <a:bodyPr/>
          <a:lstStyle/>
          <a:p>
            <a:pPr algn="r" rtl="1"/>
            <a:r>
              <a:rPr lang="fa-IR" dirty="0" smtClean="0">
                <a:cs typeface="B Nazanin" pitchFamily="2" charset="-78"/>
              </a:rPr>
              <a:t>تعریف</a:t>
            </a:r>
          </a:p>
          <a:p>
            <a:pPr lvl="1" algn="r" rtl="1"/>
            <a:r>
              <a:rPr lang="fa-IR" dirty="0" smtClean="0">
                <a:cs typeface="B Nazanin" pitchFamily="2" charset="-78"/>
              </a:rPr>
              <a:t>خاصيت يک ماده (که قابليت رواني داشته باشد) به صورت مقاومت در برابر تغيير شکل برشي هنگام حرکت مي­باشد</a:t>
            </a:r>
            <a:endParaRPr lang="en-US" dirty="0" smtClean="0"/>
          </a:p>
          <a:p>
            <a:pPr algn="r" rtl="1"/>
            <a:r>
              <a:rPr lang="fa-IR" dirty="0" smtClean="0">
                <a:cs typeface="B Nazanin" pitchFamily="2" charset="-78"/>
              </a:rPr>
              <a:t>ويسکوزيته ديناميکي (يا مطلق)</a:t>
            </a:r>
          </a:p>
          <a:p>
            <a:pPr lvl="1" algn="r" rtl="1"/>
            <a:r>
              <a:rPr lang="fa-IR" dirty="0" smtClean="0">
                <a:cs typeface="B Nazanin" pitchFamily="2" charset="-78"/>
              </a:rPr>
              <a:t>واحد ويسکوزيته ديناميکي در </a:t>
            </a:r>
            <a:r>
              <a:rPr lang="en-US" dirty="0" smtClean="0"/>
              <a:t>SI</a:t>
            </a:r>
            <a:r>
              <a:rPr lang="fa-IR" dirty="0" smtClean="0">
                <a:cs typeface="B Nazanin" pitchFamily="2" charset="-78"/>
              </a:rPr>
              <a:t> ، </a:t>
            </a:r>
            <a:r>
              <a:rPr lang="en-US" dirty="0" err="1" smtClean="0"/>
              <a:t>Poiswill</a:t>
            </a:r>
            <a:r>
              <a:rPr lang="fa-IR" dirty="0" smtClean="0">
                <a:cs typeface="B Nazanin" pitchFamily="2" charset="-78"/>
              </a:rPr>
              <a:t> است که برابر 10 پوآز مي باشد</a:t>
            </a:r>
          </a:p>
          <a:p>
            <a:pPr lvl="1" algn="r" rtl="1"/>
            <a:r>
              <a:rPr lang="fa-IR" dirty="0" smtClean="0">
                <a:cs typeface="B Nazanin" pitchFamily="2" charset="-78"/>
              </a:rPr>
              <a:t>همچنين به صورت </a:t>
            </a:r>
            <a:r>
              <a:rPr lang="en-US" dirty="0" smtClean="0"/>
              <a:t>Pas.sec</a:t>
            </a:r>
            <a:r>
              <a:rPr lang="fa-IR" dirty="0" smtClean="0">
                <a:cs typeface="B Nazanin" pitchFamily="2" charset="-78"/>
              </a:rPr>
              <a:t> نيز معرفي مي شود</a:t>
            </a:r>
            <a:endParaRPr lang="en-US" dirty="0" smtClean="0"/>
          </a:p>
          <a:p>
            <a:pPr algn="r" rtl="1"/>
            <a:r>
              <a:rPr lang="fa-IR" dirty="0" smtClean="0">
                <a:cs typeface="B Nazanin" pitchFamily="2" charset="-78"/>
              </a:rPr>
              <a:t>ويسکوزيته سينماتيکي</a:t>
            </a:r>
          </a:p>
          <a:p>
            <a:pPr lvl="1" algn="r" rtl="1"/>
            <a:r>
              <a:rPr lang="fa-IR" dirty="0" smtClean="0">
                <a:cs typeface="B Nazanin" pitchFamily="2" charset="-78"/>
              </a:rPr>
              <a:t>در سيستم </a:t>
            </a:r>
            <a:r>
              <a:rPr lang="en-US" dirty="0" smtClean="0"/>
              <a:t>SI</a:t>
            </a:r>
            <a:r>
              <a:rPr lang="fa-IR" dirty="0" smtClean="0">
                <a:cs typeface="B Nazanin" pitchFamily="2" charset="-78"/>
              </a:rPr>
              <a:t> واحد آن           است</a:t>
            </a:r>
          </a:p>
          <a:p>
            <a:pPr lvl="1" algn="r" rtl="1"/>
            <a:r>
              <a:rPr lang="fa-IR" dirty="0" smtClean="0">
                <a:cs typeface="B Nazanin" pitchFamily="2" charset="-78"/>
              </a:rPr>
              <a:t>در سيستم .</a:t>
            </a:r>
            <a:r>
              <a:rPr lang="en-US" dirty="0" smtClean="0"/>
              <a:t>C.G.S</a:t>
            </a:r>
            <a:r>
              <a:rPr lang="fa-IR" dirty="0" smtClean="0">
                <a:cs typeface="B Nazanin" pitchFamily="2" charset="-78"/>
              </a:rPr>
              <a:t> واحد آن استوکس (</a:t>
            </a:r>
            <a:r>
              <a:rPr lang="en-US" dirty="0" smtClean="0"/>
              <a:t>St</a:t>
            </a:r>
            <a:r>
              <a:rPr lang="fa-IR" dirty="0" smtClean="0">
                <a:cs typeface="B Nazanin" pitchFamily="2" charset="-78"/>
              </a:rPr>
              <a:t>) است</a:t>
            </a:r>
          </a:p>
          <a:p>
            <a:pPr algn="r" rtl="1"/>
            <a:r>
              <a:rPr lang="fa-IR" dirty="0" smtClean="0">
                <a:cs typeface="B Nazanin" pitchFamily="2" charset="-78"/>
              </a:rPr>
              <a:t>ويسکوزيته سي­بولت فيورول </a:t>
            </a:r>
            <a:endParaRPr lang="en-US" dirty="0" smtClean="0"/>
          </a:p>
          <a:p>
            <a:pPr algn="r" rtl="1"/>
            <a:r>
              <a:rPr lang="ar-SA" dirty="0" smtClean="0">
                <a:cs typeface="B Nazanin" pitchFamily="2" charset="-78"/>
              </a:rPr>
              <a:t>آزمايش تعيين کندرواني قير</a:t>
            </a:r>
            <a:endParaRPr lang="en-US" dirty="0" smtClean="0"/>
          </a:p>
          <a:p>
            <a:pPr algn="r" rtl="1"/>
            <a:endParaRPr lang="en-US" dirty="0"/>
          </a:p>
        </p:txBody>
      </p:sp>
      <p:sp>
        <p:nvSpPr>
          <p:cNvPr id="16281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
        <p:nvSpPr>
          <p:cNvPr id="162819" name="Rectangle 3"/>
          <p:cNvSpPr>
            <a:spLocks noChangeArrowheads="1"/>
          </p:cNvSpPr>
          <p:nvPr/>
        </p:nvSpPr>
        <p:spPr bwMode="auto">
          <a:xfrm>
            <a:off x="0" y="2190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
        <p:nvSpPr>
          <p:cNvPr id="7" name="Rectangle 6"/>
          <p:cNvSpPr/>
          <p:nvPr/>
        </p:nvSpPr>
        <p:spPr>
          <a:xfrm>
            <a:off x="304800" y="3733800"/>
            <a:ext cx="29718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62817" name="Object 1"/>
          <p:cNvGraphicFramePr>
            <a:graphicFrameLocks noChangeAspect="1"/>
          </p:cNvGraphicFramePr>
          <p:nvPr/>
        </p:nvGraphicFramePr>
        <p:xfrm>
          <a:off x="381000" y="3810000"/>
          <a:ext cx="2895601" cy="320187"/>
        </p:xfrm>
        <a:graphic>
          <a:graphicData uri="http://schemas.openxmlformats.org/presentationml/2006/ole">
            <p:oleObj spid="_x0000_s162817" name="Equation" r:id="rId3" imgW="1726451" imgH="215806" progId="">
              <p:embed/>
            </p:oleObj>
          </a:graphicData>
        </a:graphic>
      </p:graphicFrame>
      <p:sp>
        <p:nvSpPr>
          <p:cNvPr id="162821" name="Rectangle 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graphicFrame>
        <p:nvGraphicFramePr>
          <p:cNvPr id="162820" name="Object 4"/>
          <p:cNvGraphicFramePr>
            <a:graphicFrameLocks noChangeAspect="1"/>
          </p:cNvGraphicFramePr>
          <p:nvPr/>
        </p:nvGraphicFramePr>
        <p:xfrm>
          <a:off x="5562600" y="4572000"/>
          <a:ext cx="650875" cy="390525"/>
        </p:xfrm>
        <a:graphic>
          <a:graphicData uri="http://schemas.openxmlformats.org/presentationml/2006/ole">
            <p:oleObj spid="_x0000_s162820" name="Equation" r:id="rId4" imgW="520474" imgH="317362" progId="">
              <p:embed/>
            </p:oleObj>
          </a:graphicData>
        </a:graphic>
      </p:graphicFrame>
      <p:sp>
        <p:nvSpPr>
          <p:cNvPr id="162822" name="Rectangle 6"/>
          <p:cNvSpPr>
            <a:spLocks noChangeArrowheads="1"/>
          </p:cNvSpPr>
          <p:nvPr/>
        </p:nvSpPr>
        <p:spPr bwMode="auto">
          <a:xfrm>
            <a:off x="0" y="31432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itchFamily="2" charset="-78"/>
              </a:rPr>
              <a:t>ويسکوزيته ديناميکي (يا مطلق)</a:t>
            </a:r>
            <a:endParaRPr lang="en-US" dirty="0"/>
          </a:p>
        </p:txBody>
      </p:sp>
      <p:sp>
        <p:nvSpPr>
          <p:cNvPr id="3" name="Content Placeholder 2"/>
          <p:cNvSpPr>
            <a:spLocks noGrp="1"/>
          </p:cNvSpPr>
          <p:nvPr>
            <p:ph sz="quarter" idx="1"/>
          </p:nvPr>
        </p:nvSpPr>
        <p:spPr>
          <a:xfrm>
            <a:off x="228600" y="1524000"/>
            <a:ext cx="8503920" cy="4572000"/>
          </a:xfrm>
        </p:spPr>
        <p:txBody>
          <a:bodyPr/>
          <a:lstStyle/>
          <a:p>
            <a:pPr algn="r" rtl="1"/>
            <a:r>
              <a:rPr lang="fa-IR" dirty="0" smtClean="0">
                <a:cs typeface="B Nazanin" pitchFamily="2" charset="-78"/>
              </a:rPr>
              <a:t>در صورت قرار گيري نمونه در حالت عمودي بايد خلاء اعمال شود</a:t>
            </a:r>
          </a:p>
          <a:p>
            <a:pPr algn="r" rtl="1"/>
            <a:r>
              <a:rPr lang="fa-IR" dirty="0" smtClean="0">
                <a:cs typeface="B Nazanin" pitchFamily="2" charset="-78"/>
              </a:rPr>
              <a:t>قير مابين دو صفحه که بالايي با سرعت    حرکت مي کند، قرار مي گيرد</a:t>
            </a:r>
          </a:p>
          <a:p>
            <a:pPr algn="r" rtl="1"/>
            <a:r>
              <a:rPr lang="fa-IR" dirty="0" smtClean="0">
                <a:cs typeface="B Nazanin" pitchFamily="2" charset="-78"/>
              </a:rPr>
              <a:t>تنش  به این صورت محاسبه مي شود:</a:t>
            </a:r>
          </a:p>
          <a:p>
            <a:pPr algn="r" rtl="1"/>
            <a:r>
              <a:rPr lang="fa-IR" dirty="0" smtClean="0">
                <a:cs typeface="B Nazanin" pitchFamily="2" charset="-78"/>
              </a:rPr>
              <a:t>     ضخامت قير است و     (اتا) ضريب ويسکوزيته برشي يا اختصاراً ويسکوزيته نام دارد</a:t>
            </a:r>
          </a:p>
          <a:p>
            <a:pPr algn="r" rtl="1"/>
            <a:r>
              <a:rPr lang="fa-IR" dirty="0" smtClean="0">
                <a:cs typeface="B Nazanin" pitchFamily="2" charset="-78"/>
              </a:rPr>
              <a:t>واحد ويسکوزيته ديناميکي در </a:t>
            </a:r>
            <a:r>
              <a:rPr lang="en-US" dirty="0" smtClean="0"/>
              <a:t>SI</a:t>
            </a:r>
            <a:r>
              <a:rPr lang="fa-IR" dirty="0" smtClean="0">
                <a:cs typeface="B Nazanin" pitchFamily="2" charset="-78"/>
              </a:rPr>
              <a:t> ، </a:t>
            </a:r>
            <a:r>
              <a:rPr lang="en-US" dirty="0" err="1" smtClean="0"/>
              <a:t>Poiswill</a:t>
            </a:r>
            <a:r>
              <a:rPr lang="fa-IR" dirty="0" smtClean="0">
                <a:cs typeface="B Nazanin" pitchFamily="2" charset="-78"/>
              </a:rPr>
              <a:t> است که برابر 10 پوآز (در سيستم .</a:t>
            </a:r>
            <a:r>
              <a:rPr lang="en-US" dirty="0" smtClean="0"/>
              <a:t>C.G.S</a:t>
            </a:r>
            <a:r>
              <a:rPr lang="fa-IR" dirty="0" smtClean="0">
                <a:cs typeface="B Nazanin" pitchFamily="2" charset="-78"/>
              </a:rPr>
              <a:t> ) مي باشد. همچنين به صورت </a:t>
            </a:r>
            <a:r>
              <a:rPr lang="en-US" dirty="0" smtClean="0"/>
              <a:t>Pas.sec</a:t>
            </a:r>
            <a:r>
              <a:rPr lang="fa-IR" dirty="0" smtClean="0">
                <a:cs typeface="B Nazanin" pitchFamily="2" charset="-78"/>
              </a:rPr>
              <a:t> نيز معرفي مي شود:         </a:t>
            </a:r>
            <a:endParaRPr lang="en-US" dirty="0" smtClean="0"/>
          </a:p>
          <a:p>
            <a:pPr algn="r" rtl="1"/>
            <a:endParaRPr lang="fa-IR" dirty="0" smtClean="0">
              <a:cs typeface="B Nazanin" pitchFamily="2" charset="-78"/>
            </a:endParaRPr>
          </a:p>
          <a:p>
            <a:pPr algn="r" rtl="1">
              <a:buNone/>
            </a:pPr>
            <a:r>
              <a:rPr lang="fa-IR" dirty="0" smtClean="0">
                <a:cs typeface="B Nazanin" pitchFamily="2" charset="-78"/>
              </a:rPr>
              <a:t> </a:t>
            </a:r>
          </a:p>
          <a:p>
            <a:pPr algn="r" rtl="1"/>
            <a:endParaRPr lang="en-US" dirty="0"/>
          </a:p>
        </p:txBody>
      </p:sp>
      <p:sp>
        <p:nvSpPr>
          <p:cNvPr id="161794"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graphicFrame>
        <p:nvGraphicFramePr>
          <p:cNvPr id="161793" name="Object 1"/>
          <p:cNvGraphicFramePr>
            <a:graphicFrameLocks noChangeAspect="1"/>
          </p:cNvGraphicFramePr>
          <p:nvPr/>
        </p:nvGraphicFramePr>
        <p:xfrm>
          <a:off x="1371600" y="2438400"/>
          <a:ext cx="990600" cy="688383"/>
        </p:xfrm>
        <a:graphic>
          <a:graphicData uri="http://schemas.openxmlformats.org/presentationml/2006/ole">
            <p:oleObj spid="_x0000_s161793" name="Equation" r:id="rId3" imgW="558558" imgH="393529" progId="">
              <p:embed/>
            </p:oleObj>
          </a:graphicData>
        </a:graphic>
      </p:graphicFrame>
      <p:sp>
        <p:nvSpPr>
          <p:cNvPr id="161795" name="Rectangle 3"/>
          <p:cNvSpPr>
            <a:spLocks noChangeArrowheads="1"/>
          </p:cNvSpPr>
          <p:nvPr/>
        </p:nvSpPr>
        <p:spPr bwMode="auto">
          <a:xfrm>
            <a:off x="0" y="39052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
        <p:nvSpPr>
          <p:cNvPr id="161797" name="Rectangle 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graphicFrame>
        <p:nvGraphicFramePr>
          <p:cNvPr id="161796" name="Object 4"/>
          <p:cNvGraphicFramePr>
            <a:graphicFrameLocks noChangeAspect="1"/>
          </p:cNvGraphicFramePr>
          <p:nvPr/>
        </p:nvGraphicFramePr>
        <p:xfrm>
          <a:off x="3810000" y="2057400"/>
          <a:ext cx="304800" cy="361950"/>
        </p:xfrm>
        <a:graphic>
          <a:graphicData uri="http://schemas.openxmlformats.org/presentationml/2006/ole">
            <p:oleObj spid="_x0000_s161796" name="Equation" r:id="rId4" imgW="152202" imgH="177569" progId="">
              <p:embed/>
            </p:oleObj>
          </a:graphicData>
        </a:graphic>
      </p:graphicFrame>
      <p:sp>
        <p:nvSpPr>
          <p:cNvPr id="161798" name="Rectangle 6"/>
          <p:cNvSpPr>
            <a:spLocks noChangeArrowheads="1"/>
          </p:cNvSpPr>
          <p:nvPr/>
        </p:nvSpPr>
        <p:spPr bwMode="auto">
          <a:xfrm>
            <a:off x="0" y="1809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
        <p:nvSpPr>
          <p:cNvPr id="161800" name="Rectangle 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graphicFrame>
        <p:nvGraphicFramePr>
          <p:cNvPr id="161799" name="Object 7"/>
          <p:cNvGraphicFramePr>
            <a:graphicFrameLocks noChangeAspect="1"/>
          </p:cNvGraphicFramePr>
          <p:nvPr/>
        </p:nvGraphicFramePr>
        <p:xfrm>
          <a:off x="8001000" y="3124200"/>
          <a:ext cx="381000" cy="295275"/>
        </p:xfrm>
        <a:graphic>
          <a:graphicData uri="http://schemas.openxmlformats.org/presentationml/2006/ole">
            <p:oleObj spid="_x0000_s161799" name="Equation" r:id="rId5" imgW="114201" imgH="139579" progId="">
              <p:embed/>
            </p:oleObj>
          </a:graphicData>
        </a:graphic>
      </p:graphicFrame>
      <p:sp>
        <p:nvSpPr>
          <p:cNvPr id="161801" name="Rectangle 9"/>
          <p:cNvSpPr>
            <a:spLocks noChangeArrowheads="1"/>
          </p:cNvSpPr>
          <p:nvPr/>
        </p:nvSpPr>
        <p:spPr bwMode="auto">
          <a:xfrm>
            <a:off x="0" y="1428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
        <p:nvSpPr>
          <p:cNvPr id="161803" name="Rectangle 1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graphicFrame>
        <p:nvGraphicFramePr>
          <p:cNvPr id="161802" name="Object 10"/>
          <p:cNvGraphicFramePr>
            <a:graphicFrameLocks noChangeAspect="1"/>
          </p:cNvGraphicFramePr>
          <p:nvPr/>
        </p:nvGraphicFramePr>
        <p:xfrm>
          <a:off x="5410200" y="3124200"/>
          <a:ext cx="240366" cy="314325"/>
        </p:xfrm>
        <a:graphic>
          <a:graphicData uri="http://schemas.openxmlformats.org/presentationml/2006/ole">
            <p:oleObj spid="_x0000_s161802" name="Equation" r:id="rId6" imgW="126780" imgH="164814" progId="">
              <p:embed/>
            </p:oleObj>
          </a:graphicData>
        </a:graphic>
      </p:graphicFrame>
      <p:sp>
        <p:nvSpPr>
          <p:cNvPr id="161804" name="Rectangle 12"/>
          <p:cNvSpPr>
            <a:spLocks noChangeArrowheads="1"/>
          </p:cNvSpPr>
          <p:nvPr/>
        </p:nvSpPr>
        <p:spPr bwMode="auto">
          <a:xfrm>
            <a:off x="0" y="16192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
        <p:nvSpPr>
          <p:cNvPr id="161806" name="Rectangle 1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graphicFrame>
        <p:nvGraphicFramePr>
          <p:cNvPr id="161805" name="Object 13"/>
          <p:cNvGraphicFramePr>
            <a:graphicFrameLocks noChangeAspect="1"/>
          </p:cNvGraphicFramePr>
          <p:nvPr/>
        </p:nvGraphicFramePr>
        <p:xfrm>
          <a:off x="1752600" y="5257800"/>
          <a:ext cx="3597965" cy="457200"/>
        </p:xfrm>
        <a:graphic>
          <a:graphicData uri="http://schemas.openxmlformats.org/presentationml/2006/ole">
            <p:oleObj spid="_x0000_s161805" name="Equation" r:id="rId7" imgW="1726451" imgH="215806" progId="">
              <p:embed/>
            </p:oleObj>
          </a:graphicData>
        </a:graphic>
      </p:graphicFrame>
      <p:sp>
        <p:nvSpPr>
          <p:cNvPr id="161807" name="Rectangle 15"/>
          <p:cNvSpPr>
            <a:spLocks noChangeArrowheads="1"/>
          </p:cNvSpPr>
          <p:nvPr/>
        </p:nvSpPr>
        <p:spPr bwMode="auto">
          <a:xfrm>
            <a:off x="0" y="2190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cs typeface="B Nazanin" pitchFamily="2" charset="-78"/>
              </a:rPr>
              <a:t>تعيين ويسکوزيته مطلق</a:t>
            </a:r>
            <a:endParaRPr lang="en-US" dirty="0"/>
          </a:p>
        </p:txBody>
      </p:sp>
      <p:sp>
        <p:nvSpPr>
          <p:cNvPr id="3" name="Content Placeholder 2"/>
          <p:cNvSpPr>
            <a:spLocks noGrp="1"/>
          </p:cNvSpPr>
          <p:nvPr>
            <p:ph sz="quarter" idx="1"/>
          </p:nvPr>
        </p:nvSpPr>
        <p:spPr/>
        <p:txBody>
          <a:bodyPr/>
          <a:lstStyle/>
          <a:p>
            <a:pPr algn="r" rtl="1"/>
            <a:r>
              <a:rPr lang="ar-SA" dirty="0" smtClean="0">
                <a:cs typeface="B Nazanin" pitchFamily="2" charset="-78"/>
              </a:rPr>
              <a:t>مقدار 40 گرم قير را در دماي </a:t>
            </a:r>
            <a:r>
              <a:rPr lang="en-US" dirty="0" smtClean="0"/>
              <a:t>C</a:t>
            </a:r>
            <a:r>
              <a:rPr lang="ar-SA" baseline="30000" dirty="0" smtClean="0">
                <a:cs typeface="B Nazanin" pitchFamily="2" charset="-78"/>
              </a:rPr>
              <a:t>۫</a:t>
            </a:r>
            <a:r>
              <a:rPr lang="ar-SA" dirty="0" smtClean="0">
                <a:cs typeface="B Nazanin" pitchFamily="2" charset="-78"/>
              </a:rPr>
              <a:t>60 در داخل دستگاه ريخته تا پس از تحت شرايط خلاء قرار دادن آن، قير به خط نشانه اول برسد. سپس با عبور قير از هر خط نشانه بعدي‌، زمان عبور اندازه</a:t>
            </a:r>
            <a:r>
              <a:rPr lang="fa-IR" dirty="0" smtClean="0">
                <a:cs typeface="B Nazanin" pitchFamily="2" charset="-78"/>
              </a:rPr>
              <a:t> </a:t>
            </a:r>
            <a:r>
              <a:rPr lang="ar-SA" dirty="0" smtClean="0">
                <a:cs typeface="B Nazanin" pitchFamily="2" charset="-78"/>
              </a:rPr>
              <a:t>گيري مي­شود تا تمامي نشانه­ها را طي کند. سپس زمان</a:t>
            </a:r>
            <a:r>
              <a:rPr lang="fa-IR" dirty="0" smtClean="0">
                <a:cs typeface="B Nazanin" pitchFamily="2" charset="-78"/>
              </a:rPr>
              <a:t> </a:t>
            </a:r>
            <a:r>
              <a:rPr lang="ar-SA" dirty="0" smtClean="0">
                <a:cs typeface="B Nazanin" pitchFamily="2" charset="-78"/>
              </a:rPr>
              <a:t>هاي اندازه</a:t>
            </a:r>
            <a:r>
              <a:rPr lang="fa-IR" dirty="0" smtClean="0">
                <a:cs typeface="B Nazanin" pitchFamily="2" charset="-78"/>
              </a:rPr>
              <a:t> </a:t>
            </a:r>
            <a:r>
              <a:rPr lang="ar-SA" dirty="0" smtClean="0">
                <a:cs typeface="B Nazanin" pitchFamily="2" charset="-78"/>
              </a:rPr>
              <a:t>گيري شده در هر نشانه بر حسب ثانيه را در ضريب مربوط به هر نشانه ضرب مي­کنند، ميانگين ارقام به­دست آمده به­عنوان ويسکوزيته مطلق بر حسب پواز به</a:t>
            </a:r>
            <a:r>
              <a:rPr lang="fa-IR" dirty="0" smtClean="0">
                <a:cs typeface="B Nazanin" pitchFamily="2" charset="-78"/>
              </a:rPr>
              <a:t> </a:t>
            </a:r>
            <a:r>
              <a:rPr lang="ar-SA" dirty="0" smtClean="0">
                <a:cs typeface="B Nazanin" pitchFamily="2" charset="-78"/>
              </a:rPr>
              <a:t>دست مي</a:t>
            </a:r>
            <a:r>
              <a:rPr lang="fa-IR" dirty="0" smtClean="0">
                <a:cs typeface="B Nazanin" pitchFamily="2" charset="-78"/>
              </a:rPr>
              <a:t> </a:t>
            </a:r>
            <a:r>
              <a:rPr lang="ar-SA" dirty="0" smtClean="0">
                <a:cs typeface="B Nazanin" pitchFamily="2" charset="-78"/>
              </a:rPr>
              <a:t>آيد</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itchFamily="2" charset="-78"/>
              </a:rPr>
              <a:t>آزمايش کندرواني مطلق</a:t>
            </a:r>
            <a:endParaRPr lang="en-US" b="1" dirty="0"/>
          </a:p>
        </p:txBody>
      </p:sp>
      <p:pic>
        <p:nvPicPr>
          <p:cNvPr id="169986" name="Picture 2" descr="b"/>
          <p:cNvPicPr>
            <a:picLocks noGrp="1" noChangeAspect="1" noChangeArrowheads="1"/>
          </p:cNvPicPr>
          <p:nvPr>
            <p:ph sz="quarter" idx="1"/>
          </p:nvPr>
        </p:nvPicPr>
        <p:blipFill>
          <a:blip r:embed="rId2" cstate="print"/>
          <a:srcRect/>
          <a:stretch>
            <a:fillRect/>
          </a:stretch>
        </p:blipFill>
        <p:spPr bwMode="auto">
          <a:xfrm>
            <a:off x="685800" y="1447800"/>
            <a:ext cx="7391400" cy="462342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marL="342900" indent="-342900" eaLnBrk="1" hangingPunct="1"/>
            <a:r>
              <a:rPr lang="fa-IR" sz="4000" b="1" smtClean="0">
                <a:solidFill>
                  <a:srgbClr val="000000"/>
                </a:solidFill>
                <a:cs typeface="B Nazanin" pitchFamily="2" charset="-78"/>
              </a:rPr>
              <a:t>قيرهاي طبيعي</a:t>
            </a:r>
            <a:endParaRPr lang="en-US" sz="4000" smtClean="0">
              <a:solidFill>
                <a:srgbClr val="000000"/>
              </a:solidFill>
              <a:cs typeface="B Nazanin" pitchFamily="2" charset="-78"/>
            </a:endParaRPr>
          </a:p>
        </p:txBody>
      </p:sp>
      <p:sp>
        <p:nvSpPr>
          <p:cNvPr id="18435" name="Content Placeholder 2"/>
          <p:cNvSpPr>
            <a:spLocks noGrp="1"/>
          </p:cNvSpPr>
          <p:nvPr>
            <p:ph sz="quarter" idx="1"/>
          </p:nvPr>
        </p:nvSpPr>
        <p:spPr>
          <a:xfrm>
            <a:off x="301625" y="1527175"/>
            <a:ext cx="8504238" cy="4572000"/>
          </a:xfrm>
        </p:spPr>
        <p:txBody>
          <a:bodyPr/>
          <a:lstStyle/>
          <a:p>
            <a:pPr algn="r" rtl="1" eaLnBrk="1" hangingPunct="1"/>
            <a:r>
              <a:rPr lang="fa-IR" sz="3200" smtClean="0">
                <a:cs typeface="B Nazanin" pitchFamily="2" charset="-78"/>
              </a:rPr>
              <a:t>درياچه</a:t>
            </a:r>
            <a:r>
              <a:rPr lang="en-US" sz="3200" smtClean="0">
                <a:cs typeface="B Nazanin" pitchFamily="2" charset="-78"/>
              </a:rPr>
              <a:t> </a:t>
            </a:r>
            <a:r>
              <a:rPr lang="fa-IR" sz="3200" smtClean="0">
                <a:cs typeface="B Nazanin" pitchFamily="2" charset="-78"/>
              </a:rPr>
              <a:t>اي</a:t>
            </a:r>
            <a:endParaRPr lang="en-US" sz="3200" smtClean="0"/>
          </a:p>
          <a:p>
            <a:pPr lvl="1" algn="r" rtl="1" eaLnBrk="1" hangingPunct="1"/>
            <a:r>
              <a:rPr lang="fa-IR" sz="2800" smtClean="0">
                <a:cs typeface="B Nazanin" pitchFamily="2" charset="-78"/>
              </a:rPr>
              <a:t>اين نوع قير که به</a:t>
            </a:r>
            <a:r>
              <a:rPr lang="en-US" sz="2800" smtClean="0">
                <a:cs typeface="B Nazanin" pitchFamily="2" charset="-78"/>
              </a:rPr>
              <a:t> </a:t>
            </a:r>
            <a:r>
              <a:rPr lang="fa-IR" sz="2800" smtClean="0">
                <a:cs typeface="B Nazanin" pitchFamily="2" charset="-78"/>
              </a:rPr>
              <a:t>صورت طبيعي در برخي از نقاط يافت مي</a:t>
            </a:r>
            <a:r>
              <a:rPr lang="en-US" sz="2800" smtClean="0">
                <a:cs typeface="B Nazanin" pitchFamily="2" charset="-78"/>
              </a:rPr>
              <a:t> </a:t>
            </a:r>
            <a:r>
              <a:rPr lang="fa-IR" sz="2800" smtClean="0">
                <a:cs typeface="B Nazanin" pitchFamily="2" charset="-78"/>
              </a:rPr>
              <a:t>گردد، از اعماق منابع نفتي به</a:t>
            </a:r>
            <a:r>
              <a:rPr lang="en-US" sz="2800" smtClean="0">
                <a:cs typeface="B Nazanin" pitchFamily="2" charset="-78"/>
              </a:rPr>
              <a:t> </a:t>
            </a:r>
            <a:r>
              <a:rPr lang="fa-IR" sz="2800" smtClean="0">
                <a:cs typeface="B Nazanin" pitchFamily="2" charset="-78"/>
              </a:rPr>
              <a:t>سمت سطح رويه زمين صعود نموده و معمولاً با مواد معدني و آلي مخلوط مي</a:t>
            </a:r>
            <a:r>
              <a:rPr lang="en-US" sz="2800" smtClean="0">
                <a:cs typeface="B Nazanin" pitchFamily="2" charset="-78"/>
              </a:rPr>
              <a:t> </a:t>
            </a:r>
            <a:r>
              <a:rPr lang="fa-IR" sz="2800" smtClean="0">
                <a:cs typeface="B Nazanin" pitchFamily="2" charset="-78"/>
              </a:rPr>
              <a:t>باشد.</a:t>
            </a:r>
            <a:endParaRPr lang="en-US" sz="2800" smtClean="0"/>
          </a:p>
        </p:txBody>
      </p:sp>
      <p:pic>
        <p:nvPicPr>
          <p:cNvPr id="18436" name="Picture 2" descr="Trinidad Lake Asphalt"/>
          <p:cNvPicPr>
            <a:picLocks noChangeAspect="1" noChangeArrowheads="1"/>
          </p:cNvPicPr>
          <p:nvPr/>
        </p:nvPicPr>
        <p:blipFill>
          <a:blip r:embed="rId2" cstate="print"/>
          <a:srcRect/>
          <a:stretch>
            <a:fillRect/>
          </a:stretch>
        </p:blipFill>
        <p:spPr bwMode="auto">
          <a:xfrm>
            <a:off x="381000" y="3886200"/>
            <a:ext cx="3568700" cy="2349500"/>
          </a:xfrm>
          <a:prstGeom prst="rect">
            <a:avLst/>
          </a:prstGeom>
          <a:noFill/>
          <a:ln w="9525">
            <a:noFill/>
            <a:miter lim="800000"/>
            <a:headEnd/>
            <a:tailEnd/>
          </a:ln>
        </p:spPr>
      </p:pic>
      <p:pic>
        <p:nvPicPr>
          <p:cNvPr id="18437" name="Picture 5"/>
          <p:cNvPicPr>
            <a:picLocks noChangeAspect="1" noChangeArrowheads="1"/>
          </p:cNvPicPr>
          <p:nvPr/>
        </p:nvPicPr>
        <p:blipFill>
          <a:blip r:embed="rId3" cstate="print"/>
          <a:srcRect/>
          <a:stretch>
            <a:fillRect/>
          </a:stretch>
        </p:blipFill>
        <p:spPr bwMode="auto">
          <a:xfrm>
            <a:off x="4191000" y="4114800"/>
            <a:ext cx="4775200" cy="1828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itchFamily="2" charset="-78"/>
              </a:rPr>
              <a:t>آزمايش کندرواني مطلق</a:t>
            </a:r>
            <a:endParaRPr lang="en-US" b="1" dirty="0"/>
          </a:p>
        </p:txBody>
      </p:sp>
      <p:pic>
        <p:nvPicPr>
          <p:cNvPr id="171010" name="Picture 2" descr="pic (2)"/>
          <p:cNvPicPr>
            <a:picLocks noGrp="1" noChangeAspect="1" noChangeArrowheads="1"/>
          </p:cNvPicPr>
          <p:nvPr>
            <p:ph sz="half" idx="1"/>
          </p:nvPr>
        </p:nvPicPr>
        <p:blipFill>
          <a:blip r:embed="rId2" cstate="print"/>
          <a:srcRect/>
          <a:stretch>
            <a:fillRect/>
          </a:stretch>
        </p:blipFill>
        <p:spPr bwMode="auto">
          <a:xfrm>
            <a:off x="301625" y="2405670"/>
            <a:ext cx="4038600" cy="2613398"/>
          </a:xfrm>
          <a:prstGeom prst="rect">
            <a:avLst/>
          </a:prstGeom>
          <a:noFill/>
          <a:ln w="9525">
            <a:noFill/>
            <a:miter lim="800000"/>
            <a:headEnd/>
            <a:tailEnd/>
          </a:ln>
        </p:spPr>
      </p:pic>
      <p:pic>
        <p:nvPicPr>
          <p:cNvPr id="171011" name="Picture 3" descr="pic (1)"/>
          <p:cNvPicPr>
            <a:picLocks noGrp="1" noChangeAspect="1" noChangeArrowheads="1"/>
          </p:cNvPicPr>
          <p:nvPr>
            <p:ph sz="half" idx="2"/>
          </p:nvPr>
        </p:nvPicPr>
        <p:blipFill>
          <a:blip r:embed="rId3" cstate="print"/>
          <a:srcRect/>
          <a:stretch>
            <a:fillRect/>
          </a:stretch>
        </p:blipFill>
        <p:spPr bwMode="auto">
          <a:xfrm>
            <a:off x="4800600" y="1572742"/>
            <a:ext cx="4038600" cy="42792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itchFamily="2" charset="-78"/>
              </a:rPr>
              <a:t>ويسکوزيته سينماتيکي</a:t>
            </a:r>
            <a:endParaRPr lang="en-US" dirty="0"/>
          </a:p>
        </p:txBody>
      </p:sp>
      <p:sp>
        <p:nvSpPr>
          <p:cNvPr id="3" name="Content Placeholder 2"/>
          <p:cNvSpPr>
            <a:spLocks noGrp="1"/>
          </p:cNvSpPr>
          <p:nvPr>
            <p:ph sz="quarter" idx="1"/>
          </p:nvPr>
        </p:nvSpPr>
        <p:spPr/>
        <p:txBody>
          <a:bodyPr/>
          <a:lstStyle/>
          <a:p>
            <a:pPr algn="r" rtl="1"/>
            <a:r>
              <a:rPr lang="fa-IR" dirty="0" smtClean="0">
                <a:cs typeface="B Nazanin" pitchFamily="2" charset="-78"/>
              </a:rPr>
              <a:t>با دستگاهي به نام </a:t>
            </a:r>
            <a:r>
              <a:rPr lang="en-US" dirty="0" smtClean="0"/>
              <a:t>Gravity Flow Viscometers </a:t>
            </a:r>
            <a:r>
              <a:rPr lang="fa-IR" dirty="0" smtClean="0">
                <a:cs typeface="B Nazanin" pitchFamily="2" charset="-78"/>
              </a:rPr>
              <a:t> تعيين مي شود</a:t>
            </a:r>
          </a:p>
          <a:p>
            <a:pPr algn="r" rtl="1"/>
            <a:r>
              <a:rPr lang="fa-IR" dirty="0" smtClean="0">
                <a:cs typeface="B Nazanin" pitchFamily="2" charset="-78"/>
              </a:rPr>
              <a:t>روش نيروي ثقل مايع موثر است و تابعي از ويسکوزيته مطلق قير و وزن مخصوص آن مي باشد</a:t>
            </a:r>
          </a:p>
          <a:p>
            <a:pPr algn="r" rtl="1"/>
            <a:endParaRPr lang="fa-IR" dirty="0" smtClean="0">
              <a:cs typeface="B Nazanin" pitchFamily="2" charset="-78"/>
            </a:endParaRPr>
          </a:p>
          <a:p>
            <a:pPr algn="r" rtl="1"/>
            <a:r>
              <a:rPr lang="fa-IR" dirty="0" smtClean="0">
                <a:cs typeface="B Nazanin" pitchFamily="2" charset="-78"/>
              </a:rPr>
              <a:t>در سيستم </a:t>
            </a:r>
            <a:r>
              <a:rPr lang="en-US" dirty="0" smtClean="0"/>
              <a:t>SI</a:t>
            </a:r>
            <a:r>
              <a:rPr lang="fa-IR" dirty="0" smtClean="0">
                <a:cs typeface="B Nazanin" pitchFamily="2" charset="-78"/>
              </a:rPr>
              <a:t> واحد آن            است</a:t>
            </a:r>
          </a:p>
          <a:p>
            <a:pPr algn="r" rtl="1"/>
            <a:r>
              <a:rPr lang="fa-IR" dirty="0" smtClean="0">
                <a:cs typeface="B Nazanin" pitchFamily="2" charset="-78"/>
              </a:rPr>
              <a:t>در سيستم .</a:t>
            </a:r>
            <a:r>
              <a:rPr lang="en-US" dirty="0" smtClean="0"/>
              <a:t>C.G.S</a:t>
            </a:r>
            <a:r>
              <a:rPr lang="fa-IR" dirty="0" smtClean="0">
                <a:cs typeface="B Nazanin" pitchFamily="2" charset="-78"/>
              </a:rPr>
              <a:t> واحد آن استوکس (</a:t>
            </a:r>
            <a:r>
              <a:rPr lang="en-US" dirty="0" smtClean="0"/>
              <a:t>St</a:t>
            </a:r>
            <a:r>
              <a:rPr lang="fa-IR" dirty="0" smtClean="0">
                <a:cs typeface="B Nazanin" pitchFamily="2" charset="-78"/>
              </a:rPr>
              <a:t>) است</a:t>
            </a:r>
          </a:p>
          <a:p>
            <a:pPr algn="r" rtl="1"/>
            <a:r>
              <a:rPr lang="fa-IR" dirty="0" smtClean="0">
                <a:cs typeface="B Nazanin" pitchFamily="2" charset="-78"/>
              </a:rPr>
              <a:t> </a:t>
            </a:r>
          </a:p>
          <a:p>
            <a:pPr algn="r" rtl="1"/>
            <a:endParaRPr lang="en-US" dirty="0"/>
          </a:p>
        </p:txBody>
      </p:sp>
      <p:sp>
        <p:nvSpPr>
          <p:cNvPr id="160770"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graphicFrame>
        <p:nvGraphicFramePr>
          <p:cNvPr id="160769" name="Object 1"/>
          <p:cNvGraphicFramePr>
            <a:graphicFrameLocks noChangeAspect="1"/>
          </p:cNvGraphicFramePr>
          <p:nvPr/>
        </p:nvGraphicFramePr>
        <p:xfrm>
          <a:off x="2514600" y="2590800"/>
          <a:ext cx="914400" cy="914400"/>
        </p:xfrm>
        <a:graphic>
          <a:graphicData uri="http://schemas.openxmlformats.org/presentationml/2006/ole">
            <p:oleObj spid="_x0000_s160769" name="Equation" r:id="rId3" imgW="419100" imgH="419100" progId="">
              <p:embed/>
            </p:oleObj>
          </a:graphicData>
        </a:graphic>
      </p:graphicFrame>
      <p:sp>
        <p:nvSpPr>
          <p:cNvPr id="160771" name="Rectangle 3"/>
          <p:cNvSpPr>
            <a:spLocks noChangeArrowheads="1"/>
          </p:cNvSpPr>
          <p:nvPr/>
        </p:nvSpPr>
        <p:spPr bwMode="auto">
          <a:xfrm>
            <a:off x="0" y="4191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
        <p:nvSpPr>
          <p:cNvPr id="160773" name="Rectangle 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graphicFrame>
        <p:nvGraphicFramePr>
          <p:cNvPr id="160772" name="Object 4"/>
          <p:cNvGraphicFramePr>
            <a:graphicFrameLocks noChangeAspect="1"/>
          </p:cNvGraphicFramePr>
          <p:nvPr/>
        </p:nvGraphicFramePr>
        <p:xfrm>
          <a:off x="5105400" y="3352800"/>
          <a:ext cx="904875" cy="542925"/>
        </p:xfrm>
        <a:graphic>
          <a:graphicData uri="http://schemas.openxmlformats.org/presentationml/2006/ole">
            <p:oleObj spid="_x0000_s160772" name="Equation" r:id="rId4" imgW="520474" imgH="317362" progId="">
              <p:embed/>
            </p:oleObj>
          </a:graphicData>
        </a:graphic>
      </p:graphicFrame>
      <p:sp>
        <p:nvSpPr>
          <p:cNvPr id="160774" name="Rectangle 6"/>
          <p:cNvSpPr>
            <a:spLocks noChangeArrowheads="1"/>
          </p:cNvSpPr>
          <p:nvPr/>
        </p:nvSpPr>
        <p:spPr bwMode="auto">
          <a:xfrm>
            <a:off x="0" y="31432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
        <p:nvSpPr>
          <p:cNvPr id="160776" name="Rectangle 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graphicFrame>
        <p:nvGraphicFramePr>
          <p:cNvPr id="160775" name="Object 7"/>
          <p:cNvGraphicFramePr>
            <a:graphicFrameLocks noChangeAspect="1"/>
          </p:cNvGraphicFramePr>
          <p:nvPr/>
        </p:nvGraphicFramePr>
        <p:xfrm>
          <a:off x="1371600" y="4495800"/>
          <a:ext cx="6234545" cy="685800"/>
        </p:xfrm>
        <a:graphic>
          <a:graphicData uri="http://schemas.openxmlformats.org/presentationml/2006/ole">
            <p:oleObj spid="_x0000_s160775" name="Equation" r:id="rId5" imgW="2857500" imgH="317500" progId="">
              <p:embed/>
            </p:oleObj>
          </a:graphicData>
        </a:graphic>
      </p:graphicFrame>
      <p:sp>
        <p:nvSpPr>
          <p:cNvPr id="160777" name="Rectangle 9"/>
          <p:cNvSpPr>
            <a:spLocks noChangeArrowheads="1"/>
          </p:cNvSpPr>
          <p:nvPr/>
        </p:nvSpPr>
        <p:spPr bwMode="auto">
          <a:xfrm>
            <a:off x="0" y="31432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smtClean="0">
                <a:cs typeface="B Nazanin" pitchFamily="2" charset="-78"/>
              </a:rPr>
              <a:t>تعيين ويسکوزيته </a:t>
            </a:r>
            <a:r>
              <a:rPr lang="fa-IR" b="1" dirty="0" smtClean="0">
                <a:cs typeface="B Nazanin" pitchFamily="2" charset="-78"/>
              </a:rPr>
              <a:t>سينماتيکي</a:t>
            </a:r>
            <a:endParaRPr lang="en-US" b="1" dirty="0"/>
          </a:p>
        </p:txBody>
      </p:sp>
      <p:sp>
        <p:nvSpPr>
          <p:cNvPr id="3" name="Content Placeholder 2"/>
          <p:cNvSpPr>
            <a:spLocks noGrp="1"/>
          </p:cNvSpPr>
          <p:nvPr>
            <p:ph sz="quarter" idx="1"/>
          </p:nvPr>
        </p:nvSpPr>
        <p:spPr/>
        <p:txBody>
          <a:bodyPr/>
          <a:lstStyle/>
          <a:p>
            <a:pPr algn="r" rtl="1"/>
            <a:r>
              <a:rPr lang="ar-SA" dirty="0" smtClean="0">
                <a:cs typeface="B Nazanin" pitchFamily="2" charset="-78"/>
              </a:rPr>
              <a:t>توسط يک دستگاه ويسکومتر جاذبه</a:t>
            </a:r>
            <a:r>
              <a:rPr lang="fa-IR" dirty="0" smtClean="0">
                <a:cs typeface="B Nazanin" pitchFamily="2" charset="-78"/>
              </a:rPr>
              <a:t> </a:t>
            </a:r>
            <a:r>
              <a:rPr lang="ar-SA" dirty="0" smtClean="0">
                <a:cs typeface="B Nazanin" pitchFamily="2" charset="-78"/>
              </a:rPr>
              <a:t>اي تعيين مي</a:t>
            </a:r>
            <a:r>
              <a:rPr lang="fa-IR" dirty="0" smtClean="0">
                <a:cs typeface="B Nazanin" pitchFamily="2" charset="-78"/>
              </a:rPr>
              <a:t> </a:t>
            </a:r>
            <a:r>
              <a:rPr lang="ar-SA" dirty="0" smtClean="0">
                <a:cs typeface="B Nazanin" pitchFamily="2" charset="-78"/>
              </a:rPr>
              <a:t>گردد</a:t>
            </a:r>
            <a:endParaRPr lang="fa-IR" dirty="0" smtClean="0">
              <a:cs typeface="B Nazanin" pitchFamily="2" charset="-78"/>
            </a:endParaRPr>
          </a:p>
          <a:p>
            <a:pPr algn="r" rtl="1"/>
            <a:r>
              <a:rPr lang="ar-SA" dirty="0" smtClean="0">
                <a:cs typeface="B Nazanin" pitchFamily="2" charset="-78"/>
              </a:rPr>
              <a:t>زمان جريان مايع قير بين دو نقطه در لوله موئين بر حسب ثانيه و </a:t>
            </a:r>
            <a:r>
              <a:rPr lang="fa-IR" dirty="0" smtClean="0">
                <a:cs typeface="B Nazanin" pitchFamily="2" charset="-78"/>
              </a:rPr>
              <a:t>در </a:t>
            </a:r>
            <a:r>
              <a:rPr lang="ar-SA" dirty="0" smtClean="0">
                <a:cs typeface="B Nazanin" pitchFamily="2" charset="-78"/>
              </a:rPr>
              <a:t>دماي 135 درجه سانتيگراد</a:t>
            </a:r>
            <a:endParaRPr lang="fa-IR" dirty="0" smtClean="0">
              <a:cs typeface="B Nazanin" pitchFamily="2" charset="-78"/>
            </a:endParaRPr>
          </a:p>
          <a:p>
            <a:pPr algn="r" rtl="1"/>
            <a:r>
              <a:rPr lang="ar-SA" dirty="0" smtClean="0">
                <a:cs typeface="B Nazanin" pitchFamily="2" charset="-78"/>
              </a:rPr>
              <a:t>ضرب اين زمان در ضريب ثابت دستگاه</a:t>
            </a:r>
            <a:endParaRPr lang="fa-IR" dirty="0" smtClean="0">
              <a:cs typeface="B Nazanin" pitchFamily="2" charset="-78"/>
            </a:endParaRPr>
          </a:p>
          <a:p>
            <a:pPr algn="r" rtl="1"/>
            <a:r>
              <a:rPr lang="ar-SA" dirty="0" smtClean="0">
                <a:cs typeface="B Nazanin" pitchFamily="2" charset="-78"/>
              </a:rPr>
              <a:t>ويسکوزيته کينيماتيکي قير بر حسب سانتي استوکس</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itchFamily="2" charset="-78"/>
              </a:rPr>
              <a:t>آزمايش کندرواني کينماتيک</a:t>
            </a:r>
            <a:endParaRPr lang="en-US" b="1" dirty="0"/>
          </a:p>
        </p:txBody>
      </p:sp>
      <p:pic>
        <p:nvPicPr>
          <p:cNvPr id="8" name="Picture 1" descr="Scan10013"/>
          <p:cNvPicPr>
            <a:picLocks noGrp="1" noChangeAspect="1" noChangeArrowheads="1"/>
          </p:cNvPicPr>
          <p:nvPr>
            <p:ph sz="quarter" idx="1"/>
          </p:nvPr>
        </p:nvPicPr>
        <p:blipFill>
          <a:blip r:embed="rId2" cstate="print"/>
          <a:srcRect/>
          <a:stretch>
            <a:fillRect/>
          </a:stretch>
        </p:blipFill>
        <p:spPr bwMode="auto">
          <a:xfrm>
            <a:off x="1295400" y="1524000"/>
            <a:ext cx="6553200" cy="4848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itchFamily="2" charset="-78"/>
              </a:rPr>
              <a:t>آزمايش کندرواني کينماتيک</a:t>
            </a:r>
            <a:endParaRPr lang="en-US" b="1" dirty="0"/>
          </a:p>
        </p:txBody>
      </p:sp>
      <p:pic>
        <p:nvPicPr>
          <p:cNvPr id="9" name="Picture 3" descr="KINEMATIC VISCOSITY BATH"/>
          <p:cNvPicPr>
            <a:picLocks noGrp="1" noChangeAspect="1" noChangeArrowheads="1"/>
          </p:cNvPicPr>
          <p:nvPr>
            <p:ph sz="half" idx="1"/>
          </p:nvPr>
        </p:nvPicPr>
        <p:blipFill>
          <a:blip r:embed="rId2" cstate="print"/>
          <a:srcRect/>
          <a:stretch>
            <a:fillRect/>
          </a:stretch>
        </p:blipFill>
        <p:spPr bwMode="auto">
          <a:xfrm>
            <a:off x="381000" y="2057400"/>
            <a:ext cx="3794502" cy="3962400"/>
          </a:xfrm>
          <a:prstGeom prst="rect">
            <a:avLst/>
          </a:prstGeom>
          <a:noFill/>
          <a:ln w="9525">
            <a:noFill/>
            <a:miter lim="800000"/>
            <a:headEnd/>
            <a:tailEnd/>
          </a:ln>
        </p:spPr>
      </p:pic>
      <p:pic>
        <p:nvPicPr>
          <p:cNvPr id="10" name="Picture 2" descr="KINEMATIC VISCOSITY BATH (5 places)"/>
          <p:cNvPicPr>
            <a:picLocks noGrp="1" noChangeAspect="1" noChangeArrowheads="1"/>
          </p:cNvPicPr>
          <p:nvPr>
            <p:ph sz="half" idx="2"/>
          </p:nvPr>
        </p:nvPicPr>
        <p:blipFill>
          <a:blip r:embed="rId3" cstate="print"/>
          <a:srcRect/>
          <a:stretch>
            <a:fillRect/>
          </a:stretch>
        </p:blipFill>
        <p:spPr bwMode="auto">
          <a:xfrm>
            <a:off x="4724400" y="1981200"/>
            <a:ext cx="4114800" cy="392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fa-IR" b="1" smtClean="0">
                <a:solidFill>
                  <a:srgbClr val="164C6C"/>
                </a:solidFill>
                <a:cs typeface="B Nazanin" pitchFamily="2" charset="-78"/>
              </a:rPr>
              <a:t>ويسکوزيته سي بولت فيورول</a:t>
            </a:r>
            <a:endParaRPr lang="en-US" smtClean="0">
              <a:solidFill>
                <a:srgbClr val="164C6C"/>
              </a:solidFill>
              <a:cs typeface="B Nazanin" pitchFamily="2" charset="-78"/>
            </a:endParaRPr>
          </a:p>
        </p:txBody>
      </p:sp>
      <p:sp>
        <p:nvSpPr>
          <p:cNvPr id="59395" name="Content Placeholder 2"/>
          <p:cNvSpPr>
            <a:spLocks noGrp="1"/>
          </p:cNvSpPr>
          <p:nvPr>
            <p:ph sz="quarter" idx="1"/>
          </p:nvPr>
        </p:nvSpPr>
        <p:spPr>
          <a:xfrm>
            <a:off x="301625" y="1527175"/>
            <a:ext cx="8504238" cy="4572000"/>
          </a:xfrm>
        </p:spPr>
        <p:txBody>
          <a:bodyPr/>
          <a:lstStyle/>
          <a:p>
            <a:pPr algn="r" rtl="1" eaLnBrk="1" hangingPunct="1"/>
            <a:r>
              <a:rPr lang="fa-IR" dirty="0" smtClean="0">
                <a:cs typeface="B Nazanin" pitchFamily="2" charset="-78"/>
              </a:rPr>
              <a:t>با حمام آب داغي قير در استوانه اي تا 60 درجه سانتيگراد گرم مي شود</a:t>
            </a:r>
          </a:p>
          <a:p>
            <a:pPr algn="r" rtl="1" eaLnBrk="1" hangingPunct="1"/>
            <a:r>
              <a:rPr lang="fa-IR" dirty="0" smtClean="0">
                <a:cs typeface="B Nazanin" pitchFamily="2" charset="-78"/>
              </a:rPr>
              <a:t>زمان لازم برحسب ثانيه براي حجم معيني از قير در حرارت معين به عنوان ويسکوزيته سي بولت فيورول قير ثبت مي گردد</a:t>
            </a:r>
            <a:endParaRPr lang="en-US" dirty="0" smtClean="0"/>
          </a:p>
        </p:txBody>
      </p:sp>
      <p:pic>
        <p:nvPicPr>
          <p:cNvPr id="163842" name="Picture 2" descr="10"/>
          <p:cNvPicPr>
            <a:picLocks noChangeAspect="1" noChangeArrowheads="1"/>
          </p:cNvPicPr>
          <p:nvPr/>
        </p:nvPicPr>
        <p:blipFill>
          <a:blip r:embed="rId3" cstate="print"/>
          <a:srcRect/>
          <a:stretch>
            <a:fillRect/>
          </a:stretch>
        </p:blipFill>
        <p:spPr bwMode="auto">
          <a:xfrm>
            <a:off x="0" y="2971800"/>
            <a:ext cx="3327093" cy="3740150"/>
          </a:xfrm>
          <a:prstGeom prst="rect">
            <a:avLst/>
          </a:prstGeom>
          <a:noFill/>
          <a:ln w="9525">
            <a:noFill/>
            <a:miter lim="800000"/>
            <a:headEnd/>
            <a:tailEnd/>
          </a:ln>
        </p:spPr>
      </p:pic>
      <p:pic>
        <p:nvPicPr>
          <p:cNvPr id="163843" name="Picture 3" descr="81-B0121"/>
          <p:cNvPicPr>
            <a:picLocks noChangeAspect="1" noChangeArrowheads="1"/>
          </p:cNvPicPr>
          <p:nvPr/>
        </p:nvPicPr>
        <p:blipFill>
          <a:blip r:embed="rId4" cstate="print"/>
          <a:srcRect/>
          <a:stretch>
            <a:fillRect/>
          </a:stretch>
        </p:blipFill>
        <p:spPr bwMode="auto">
          <a:xfrm>
            <a:off x="5943600" y="2971800"/>
            <a:ext cx="3022600" cy="3918836"/>
          </a:xfrm>
          <a:prstGeom prst="rect">
            <a:avLst/>
          </a:prstGeom>
          <a:noFill/>
          <a:ln w="9525">
            <a:noFill/>
            <a:miter lim="800000"/>
            <a:headEnd/>
            <a:tailEnd/>
          </a:ln>
        </p:spPr>
      </p:pic>
      <p:sp>
        <p:nvSpPr>
          <p:cNvPr id="163845" name="Rectangle 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cs typeface="B Nazanin" pitchFamily="2" charset="-78"/>
            </a:endParaRPr>
          </a:p>
        </p:txBody>
      </p:sp>
      <p:graphicFrame>
        <p:nvGraphicFramePr>
          <p:cNvPr id="163844" name="Object 4"/>
          <p:cNvGraphicFramePr>
            <a:graphicFrameLocks noChangeAspect="1"/>
          </p:cNvGraphicFramePr>
          <p:nvPr/>
        </p:nvGraphicFramePr>
        <p:xfrm>
          <a:off x="304800" y="2590800"/>
          <a:ext cx="3193774" cy="304800"/>
        </p:xfrm>
        <a:graphic>
          <a:graphicData uri="http://schemas.openxmlformats.org/presentationml/2006/ole">
            <p:oleObj spid="_x0000_s163844" name="Equation" r:id="rId5" imgW="2298700" imgH="215900" progId="">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can10011"/>
          <p:cNvPicPr>
            <a:picLocks noChangeAspect="1" noChangeArrowheads="1"/>
          </p:cNvPicPr>
          <p:nvPr/>
        </p:nvPicPr>
        <p:blipFill>
          <a:blip r:embed="rId2" cstate="print"/>
          <a:srcRect/>
          <a:stretch>
            <a:fillRect/>
          </a:stretch>
        </p:blipFill>
        <p:spPr bwMode="auto">
          <a:xfrm>
            <a:off x="0" y="0"/>
            <a:ext cx="4037013" cy="6324600"/>
          </a:xfrm>
          <a:prstGeom prst="rect">
            <a:avLst/>
          </a:prstGeom>
          <a:noFill/>
          <a:ln w="9525">
            <a:noFill/>
            <a:miter lim="800000"/>
            <a:headEnd/>
            <a:tailEnd/>
          </a:ln>
        </p:spPr>
      </p:pic>
      <p:pic>
        <p:nvPicPr>
          <p:cNvPr id="60419" name="Picture 3" descr="saybolt furol"/>
          <p:cNvPicPr>
            <a:picLocks noChangeAspect="1" noChangeArrowheads="1"/>
          </p:cNvPicPr>
          <p:nvPr/>
        </p:nvPicPr>
        <p:blipFill>
          <a:blip r:embed="rId3" cstate="print"/>
          <a:srcRect/>
          <a:stretch>
            <a:fillRect/>
          </a:stretch>
        </p:blipFill>
        <p:spPr bwMode="auto">
          <a:xfrm>
            <a:off x="4386263" y="0"/>
            <a:ext cx="4757737"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ar-SA" sz="3600" b="1" smtClean="0">
                <a:solidFill>
                  <a:srgbClr val="164C6C"/>
                </a:solidFill>
                <a:cs typeface="B Nazanin" pitchFamily="2" charset="-78"/>
              </a:rPr>
              <a:t>آزمايش خاصيت شکل پذيري قير (</a:t>
            </a:r>
            <a:r>
              <a:rPr lang="fa-IR" sz="3600" b="1" smtClean="0">
                <a:solidFill>
                  <a:srgbClr val="164C6C"/>
                </a:solidFill>
                <a:cs typeface="B Nazanin" pitchFamily="2" charset="-78"/>
              </a:rPr>
              <a:t>خاصيت انگمي)</a:t>
            </a:r>
            <a:endParaRPr lang="en-US" sz="3600" smtClean="0">
              <a:solidFill>
                <a:srgbClr val="164C6C"/>
              </a:solidFill>
              <a:cs typeface="B Nazanin" pitchFamily="2" charset="-78"/>
            </a:endParaRPr>
          </a:p>
        </p:txBody>
      </p:sp>
      <p:sp>
        <p:nvSpPr>
          <p:cNvPr id="50179" name="Content Placeholder 2"/>
          <p:cNvSpPr>
            <a:spLocks noGrp="1"/>
          </p:cNvSpPr>
          <p:nvPr>
            <p:ph sz="quarter" idx="1"/>
          </p:nvPr>
        </p:nvSpPr>
        <p:spPr>
          <a:xfrm>
            <a:off x="301625" y="1527175"/>
            <a:ext cx="8504238" cy="4572000"/>
          </a:xfrm>
        </p:spPr>
        <p:txBody>
          <a:bodyPr/>
          <a:lstStyle/>
          <a:p>
            <a:pPr algn="r" rtl="1" eaLnBrk="1" hangingPunct="1"/>
            <a:r>
              <a:rPr lang="ar-SA" dirty="0" smtClean="0">
                <a:cs typeface="B Nazanin" pitchFamily="2" charset="-78"/>
              </a:rPr>
              <a:t>قير را گرم کرده و در قالب مخصوص دستگاه مي ريزند</a:t>
            </a:r>
            <a:endParaRPr lang="fa-IR" dirty="0" smtClean="0">
              <a:cs typeface="B Nazanin" pitchFamily="2" charset="-78"/>
            </a:endParaRPr>
          </a:p>
          <a:p>
            <a:pPr algn="r" rtl="1" eaLnBrk="1" hangingPunct="1"/>
            <a:r>
              <a:rPr lang="ar-SA" dirty="0" smtClean="0">
                <a:cs typeface="B Nazanin" pitchFamily="2" charset="-78"/>
              </a:rPr>
              <a:t>قالب را در محفظه آبي که دماي معمولاً </a:t>
            </a:r>
            <a:r>
              <a:rPr lang="en-US" dirty="0" smtClean="0"/>
              <a:t>C</a:t>
            </a:r>
            <a:r>
              <a:rPr lang="ar-SA" baseline="30000" dirty="0" smtClean="0">
                <a:cs typeface="B Nazanin" pitchFamily="2" charset="-78"/>
              </a:rPr>
              <a:t>۫</a:t>
            </a:r>
            <a:r>
              <a:rPr lang="ar-SA" dirty="0" smtClean="0">
                <a:cs typeface="B Nazanin" pitchFamily="2" charset="-78"/>
              </a:rPr>
              <a:t>25 مي باشد غوطه ور مي نمايند</a:t>
            </a:r>
            <a:endParaRPr lang="fa-IR" dirty="0" smtClean="0">
              <a:cs typeface="B Nazanin" pitchFamily="2" charset="-78"/>
            </a:endParaRPr>
          </a:p>
          <a:p>
            <a:pPr algn="r" rtl="1" eaLnBrk="1" hangingPunct="1"/>
            <a:r>
              <a:rPr lang="ar-SA" dirty="0" smtClean="0">
                <a:cs typeface="B Nazanin" pitchFamily="2" charset="-78"/>
              </a:rPr>
              <a:t>نمونه را در داخل دستگاه اندازه گيري مي گذارند</a:t>
            </a:r>
            <a:endParaRPr lang="fa-IR" dirty="0" smtClean="0">
              <a:cs typeface="B Nazanin" pitchFamily="2" charset="-78"/>
            </a:endParaRPr>
          </a:p>
          <a:p>
            <a:pPr algn="r" rtl="1" eaLnBrk="1" hangingPunct="1"/>
            <a:r>
              <a:rPr lang="ar-SA" dirty="0" smtClean="0">
                <a:cs typeface="B Nazanin" pitchFamily="2" charset="-78"/>
              </a:rPr>
              <a:t>يک سر قالب در موقعيت ثابت قرار دارد در حالي که سر ديگر آن به طور افقي با نسبت معيني ( 5 سانتي متر در دقيقه ) کشيده مي شود</a:t>
            </a:r>
            <a:endParaRPr lang="fa-IR" dirty="0" smtClean="0">
              <a:cs typeface="B Nazanin" pitchFamily="2" charset="-78"/>
            </a:endParaRPr>
          </a:p>
          <a:p>
            <a:pPr algn="r" rtl="1" eaLnBrk="1" hangingPunct="1"/>
            <a:r>
              <a:rPr lang="ar-SA" dirty="0" smtClean="0">
                <a:cs typeface="B Nazanin" pitchFamily="2" charset="-78"/>
              </a:rPr>
              <a:t>مقدار افزايش طول نمونه قير در لحظه پاره شدن بر حسب سانتي متر را به عنوان قابليت شکل پذيري تعيين مي نمايند</a:t>
            </a: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uctility Samples"/>
          <p:cNvPicPr>
            <a:picLocks noChangeAspect="1" noChangeArrowheads="1"/>
          </p:cNvPicPr>
          <p:nvPr/>
        </p:nvPicPr>
        <p:blipFill>
          <a:blip r:embed="rId2" cstate="print"/>
          <a:srcRect/>
          <a:stretch>
            <a:fillRect/>
          </a:stretch>
        </p:blipFill>
        <p:spPr bwMode="auto">
          <a:xfrm>
            <a:off x="0" y="0"/>
            <a:ext cx="5346700" cy="3505200"/>
          </a:xfrm>
          <a:prstGeom prst="rect">
            <a:avLst/>
          </a:prstGeom>
          <a:noFill/>
          <a:ln w="9525">
            <a:noFill/>
            <a:miter lim="800000"/>
            <a:headEnd/>
            <a:tailEnd/>
          </a:ln>
        </p:spPr>
      </p:pic>
      <p:pic>
        <p:nvPicPr>
          <p:cNvPr id="51203" name="Picture 3" descr="Scan10007"/>
          <p:cNvPicPr>
            <a:picLocks noChangeAspect="1" noChangeArrowheads="1"/>
          </p:cNvPicPr>
          <p:nvPr/>
        </p:nvPicPr>
        <p:blipFill>
          <a:blip r:embed="rId3" cstate="print"/>
          <a:srcRect/>
          <a:stretch>
            <a:fillRect/>
          </a:stretch>
        </p:blipFill>
        <p:spPr bwMode="auto">
          <a:xfrm>
            <a:off x="1371600" y="3429000"/>
            <a:ext cx="5481638" cy="3429000"/>
          </a:xfrm>
          <a:prstGeom prst="rect">
            <a:avLst/>
          </a:prstGeom>
          <a:noFill/>
          <a:ln w="9525">
            <a:noFill/>
            <a:miter lim="800000"/>
            <a:headEnd/>
            <a:tailEnd/>
          </a:ln>
        </p:spPr>
      </p:pic>
      <p:pic>
        <p:nvPicPr>
          <p:cNvPr id="51204" name="Picture 4" descr="DUCTILITY"/>
          <p:cNvPicPr>
            <a:picLocks noChangeAspect="1" noChangeArrowheads="1"/>
          </p:cNvPicPr>
          <p:nvPr/>
        </p:nvPicPr>
        <p:blipFill>
          <a:blip r:embed="rId4" cstate="print"/>
          <a:srcRect/>
          <a:stretch>
            <a:fillRect/>
          </a:stretch>
        </p:blipFill>
        <p:spPr bwMode="auto">
          <a:xfrm>
            <a:off x="5664200" y="0"/>
            <a:ext cx="3479800" cy="1600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ar-SA" b="1" smtClean="0">
                <a:solidFill>
                  <a:srgbClr val="164C6C"/>
                </a:solidFill>
                <a:cs typeface="B Nazanin" pitchFamily="2" charset="-78"/>
              </a:rPr>
              <a:t>آزمايش نقطه اشتعال قير</a:t>
            </a:r>
            <a:endParaRPr lang="en-US" smtClean="0">
              <a:solidFill>
                <a:srgbClr val="164C6C"/>
              </a:solidFill>
              <a:cs typeface="B Nazanin" pitchFamily="2" charset="-78"/>
            </a:endParaRPr>
          </a:p>
        </p:txBody>
      </p:sp>
      <p:sp>
        <p:nvSpPr>
          <p:cNvPr id="52227" name="Content Placeholder 2"/>
          <p:cNvSpPr>
            <a:spLocks noGrp="1"/>
          </p:cNvSpPr>
          <p:nvPr>
            <p:ph sz="quarter" idx="1"/>
          </p:nvPr>
        </p:nvSpPr>
        <p:spPr>
          <a:xfrm>
            <a:off x="301625" y="1527175"/>
            <a:ext cx="8504238" cy="4572000"/>
          </a:xfrm>
        </p:spPr>
        <p:txBody>
          <a:bodyPr/>
          <a:lstStyle/>
          <a:p>
            <a:pPr algn="r" rtl="1" eaLnBrk="1" hangingPunct="1"/>
            <a:r>
              <a:rPr lang="ar-SA" smtClean="0">
                <a:cs typeface="B Nazanin" pitchFamily="2" charset="-78"/>
              </a:rPr>
              <a:t>قير را در يک ظرف مخصوص فلزي ريخته و آن را بر روي محل گرمخانه دستگاه قرار داده و از زير به آن حرارت مي دهند، سرعت افزايش دما </a:t>
            </a:r>
            <a:r>
              <a:rPr lang="en-US" smtClean="0"/>
              <a:t>C </a:t>
            </a:r>
            <a:r>
              <a:rPr lang="ar-SA" baseline="30000" smtClean="0">
                <a:cs typeface="B Nazanin" pitchFamily="2" charset="-78"/>
              </a:rPr>
              <a:t>۫</a:t>
            </a:r>
            <a:r>
              <a:rPr lang="ar-SA" smtClean="0">
                <a:cs typeface="B Nazanin" pitchFamily="2" charset="-78"/>
              </a:rPr>
              <a:t>7/16 در هر دقيقه مي باشد، وقتي که درجه حرارت قير گرم شده و به </a:t>
            </a:r>
            <a:r>
              <a:rPr lang="en-US" smtClean="0"/>
              <a:t>C </a:t>
            </a:r>
            <a:r>
              <a:rPr lang="ar-SA" baseline="30000" smtClean="0">
                <a:cs typeface="B Nazanin" pitchFamily="2" charset="-78"/>
              </a:rPr>
              <a:t>۫</a:t>
            </a:r>
            <a:r>
              <a:rPr lang="ar-SA" smtClean="0">
                <a:cs typeface="B Nazanin" pitchFamily="2" charset="-78"/>
              </a:rPr>
              <a:t>56 رسيد سرعت گرم شدن را به 5 درجه در دقيقه کاهش مي دهند. در اين حالت يک شعله کوچک مستقيم به فواصل معين ( حدود هر 3 درجه سانتيگراد) از روي سطح قير حرارت داده شده عبور داده مي شود. با افزايش درجه حرارت مواد زائد و فرار موجود در قير از آن جدا مي شوند . همچنان که آزمايش ادامه مي يابد به حدي مي رسد که به اندازه کافي مواد فرار در سطح قير حرارت داده شده جمع خواهد شد که اين مواد سبب جرقه زدن و ايجاد شعله مي نمايد. درجه حرارتي که در آن درجه شعله ظاهر شود را درجه اشتعال قير مي نامند</a:t>
            </a: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eaLnBrk="1" fontAlgn="auto" hangingPunct="1">
              <a:spcAft>
                <a:spcPts val="0"/>
              </a:spcAft>
              <a:defRPr/>
            </a:pPr>
            <a:r>
              <a:rPr lang="fa-IR" sz="4400" b="1" dirty="0">
                <a:solidFill>
                  <a:sysClr val="windowText" lastClr="000000"/>
                </a:solidFill>
                <a:cs typeface="B Nazanin" pitchFamily="2" charset="-78"/>
              </a:rPr>
              <a:t>قيرهاي طبيعي</a:t>
            </a:r>
            <a:endParaRPr lang="en-US" sz="4400" dirty="0">
              <a:solidFill>
                <a:sysClr val="windowText" lastClr="000000"/>
              </a:solidFill>
              <a:cs typeface="B Nazanin" pitchFamily="2" charset="-78"/>
            </a:endParaRPr>
          </a:p>
        </p:txBody>
      </p:sp>
      <p:sp>
        <p:nvSpPr>
          <p:cNvPr id="19459" name="Content Placeholder 2"/>
          <p:cNvSpPr>
            <a:spLocks noGrp="1"/>
          </p:cNvSpPr>
          <p:nvPr>
            <p:ph sz="quarter" idx="1"/>
          </p:nvPr>
        </p:nvSpPr>
        <p:spPr>
          <a:xfrm>
            <a:off x="301625" y="1527175"/>
            <a:ext cx="8504238" cy="4572000"/>
          </a:xfrm>
        </p:spPr>
        <p:txBody>
          <a:bodyPr/>
          <a:lstStyle/>
          <a:p>
            <a:pPr algn="r" rtl="1" eaLnBrk="1" hangingPunct="1"/>
            <a:r>
              <a:rPr lang="fa-IR" sz="3200" smtClean="0">
                <a:cs typeface="B Nazanin" pitchFamily="2" charset="-78"/>
              </a:rPr>
              <a:t>معدني </a:t>
            </a:r>
            <a:endParaRPr lang="en-US" sz="3200" smtClean="0"/>
          </a:p>
          <a:p>
            <a:pPr lvl="1" algn="r" rtl="1" eaLnBrk="1" hangingPunct="1"/>
            <a:r>
              <a:rPr lang="fa-IR" sz="2800" smtClean="0">
                <a:cs typeface="B Nazanin" pitchFamily="2" charset="-78"/>
              </a:rPr>
              <a:t>از نفوذ قير در سنگهاي آهکي يا ماسه سنگها محصولي در طبيعت موجود است که تا حدود 12% قير دارد. معادن اين قيرها در اروپا (فرانسه، سوئيس و ايتاليا) نيز يافت مي</a:t>
            </a:r>
            <a:r>
              <a:rPr lang="en-US" sz="2800" smtClean="0">
                <a:cs typeface="B Nazanin" pitchFamily="2" charset="-78"/>
              </a:rPr>
              <a:t> </a:t>
            </a:r>
            <a:r>
              <a:rPr lang="fa-IR" sz="2800" smtClean="0">
                <a:cs typeface="B Nazanin" pitchFamily="2" charset="-78"/>
              </a:rPr>
              <a:t>شود.</a:t>
            </a:r>
            <a:endParaRPr lang="en-US" sz="2800" smtClean="0"/>
          </a:p>
        </p:txBody>
      </p:sp>
      <p:pic>
        <p:nvPicPr>
          <p:cNvPr id="19460" name="Picture 4"/>
          <p:cNvPicPr>
            <a:picLocks noChangeAspect="1" noChangeArrowheads="1"/>
          </p:cNvPicPr>
          <p:nvPr/>
        </p:nvPicPr>
        <p:blipFill>
          <a:blip r:embed="rId2" cstate="print"/>
          <a:srcRect/>
          <a:stretch>
            <a:fillRect/>
          </a:stretch>
        </p:blipFill>
        <p:spPr bwMode="auto">
          <a:xfrm>
            <a:off x="0" y="3505200"/>
            <a:ext cx="4884738" cy="3352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lash point"/>
          <p:cNvPicPr>
            <a:picLocks noChangeAspect="1" noChangeArrowheads="1"/>
          </p:cNvPicPr>
          <p:nvPr/>
        </p:nvPicPr>
        <p:blipFill>
          <a:blip r:embed="rId2" cstate="print"/>
          <a:srcRect/>
          <a:stretch>
            <a:fillRect/>
          </a:stretch>
        </p:blipFill>
        <p:spPr bwMode="auto">
          <a:xfrm>
            <a:off x="1295400" y="312738"/>
            <a:ext cx="6019800" cy="654526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ar-SA" b="1" smtClean="0">
                <a:solidFill>
                  <a:srgbClr val="164C6C"/>
                </a:solidFill>
                <a:cs typeface="B Nazanin" pitchFamily="2" charset="-78"/>
              </a:rPr>
              <a:t>آزمايش نقطه شکنندگي فراس</a:t>
            </a:r>
            <a:endParaRPr lang="en-US" smtClean="0">
              <a:solidFill>
                <a:srgbClr val="164C6C"/>
              </a:solidFill>
              <a:cs typeface="B Nazanin" pitchFamily="2" charset="-78"/>
            </a:endParaRPr>
          </a:p>
        </p:txBody>
      </p:sp>
      <p:sp>
        <p:nvSpPr>
          <p:cNvPr id="54275" name="Content Placeholder 2"/>
          <p:cNvSpPr>
            <a:spLocks noGrp="1"/>
          </p:cNvSpPr>
          <p:nvPr>
            <p:ph sz="quarter" idx="1"/>
          </p:nvPr>
        </p:nvSpPr>
        <p:spPr>
          <a:xfrm>
            <a:off x="301625" y="1527175"/>
            <a:ext cx="8504238" cy="4572000"/>
          </a:xfrm>
        </p:spPr>
        <p:txBody>
          <a:bodyPr/>
          <a:lstStyle/>
          <a:p>
            <a:pPr algn="r" rtl="1" eaLnBrk="1" hangingPunct="1"/>
            <a:r>
              <a:rPr lang="ar-SA" smtClean="0">
                <a:cs typeface="B Nazanin" pitchFamily="2" charset="-78"/>
              </a:rPr>
              <a:t>در داخل ظرف مخصوص اين آزمايش، صفحه فلزي کوچکي قرار گرفته که تحت تأثير بار خم مي شود. در اين صفحه، فيلم نازک قيري را به ضخامت 5/0 ميلي متر پخش کرده و پس از سرد شدن در دماي محيط، قير را در داخل دستگاه با سرعت يک درجه در دقيقه سرد مي کنند تا بالاخره قير در يک دمايي بشکند. درجه حرارتي که در آن اولين ترک در قير به وجود بيايد، به عنوان نقطه شکنندگي فراس تعيين مي گردد.</a:t>
            </a:r>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ic (6)"/>
          <p:cNvPicPr>
            <a:picLocks noChangeAspect="1" noChangeArrowheads="1"/>
          </p:cNvPicPr>
          <p:nvPr/>
        </p:nvPicPr>
        <p:blipFill>
          <a:blip r:embed="rId2" cstate="print"/>
          <a:srcRect/>
          <a:stretch>
            <a:fillRect/>
          </a:stretch>
        </p:blipFill>
        <p:spPr bwMode="auto">
          <a:xfrm>
            <a:off x="685800" y="0"/>
            <a:ext cx="8001000" cy="63055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ar-SA" b="1" smtClean="0">
                <a:solidFill>
                  <a:srgbClr val="164C6C"/>
                </a:solidFill>
                <a:cs typeface="B Nazanin" pitchFamily="2" charset="-78"/>
              </a:rPr>
              <a:t>آزمايش لعاب نازک قير</a:t>
            </a:r>
            <a:endParaRPr lang="en-US" smtClean="0">
              <a:solidFill>
                <a:srgbClr val="164C6C"/>
              </a:solidFill>
              <a:cs typeface="B Nazanin" pitchFamily="2" charset="-78"/>
            </a:endParaRPr>
          </a:p>
        </p:txBody>
      </p:sp>
      <p:sp>
        <p:nvSpPr>
          <p:cNvPr id="56323" name="Content Placeholder 2"/>
          <p:cNvSpPr>
            <a:spLocks noGrp="1"/>
          </p:cNvSpPr>
          <p:nvPr>
            <p:ph sz="quarter" idx="1"/>
          </p:nvPr>
        </p:nvSpPr>
        <p:spPr>
          <a:xfrm>
            <a:off x="301625" y="1527175"/>
            <a:ext cx="8504238" cy="4572000"/>
          </a:xfrm>
        </p:spPr>
        <p:txBody>
          <a:bodyPr/>
          <a:lstStyle/>
          <a:p>
            <a:pPr algn="r" rtl="1" eaLnBrk="1" hangingPunct="1"/>
            <a:r>
              <a:rPr lang="ar-SA" smtClean="0">
                <a:cs typeface="B Nazanin" pitchFamily="2" charset="-78"/>
              </a:rPr>
              <a:t>در اين آزمايش قير را در ظرف مخصوص (به قطر 14 سانتي متر و عمق 95/0 سانتي متر) به شکل قشر نازکي به ضخامت تقريبي 3 ميليمتر قرار مي دهند و سپس ظرف را به مدت 5 ساعت داخل گرمخانه با دماي </a:t>
            </a:r>
            <a:r>
              <a:rPr lang="en-US" smtClean="0"/>
              <a:t>C</a:t>
            </a:r>
            <a:r>
              <a:rPr lang="ar-SA" baseline="30000" smtClean="0">
                <a:cs typeface="B Nazanin" pitchFamily="2" charset="-78"/>
              </a:rPr>
              <a:t>۫</a:t>
            </a:r>
            <a:r>
              <a:rPr lang="ar-SA" smtClean="0">
                <a:cs typeface="B Nazanin" pitchFamily="2" charset="-78"/>
              </a:rPr>
              <a:t>163 قرار مي دهند. پس از اتمام اين مدت آزمايش هاي درجه نفوذ و نقطه نرمي قير را بعد از آن انجام مي دهند و نتيجه را به صورت نسبت نتايج قبل و بعد از آزمايش گزارش مي نمايند.</a:t>
            </a:r>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can10008"/>
          <p:cNvPicPr>
            <a:picLocks noChangeAspect="1" noChangeArrowheads="1"/>
          </p:cNvPicPr>
          <p:nvPr/>
        </p:nvPicPr>
        <p:blipFill>
          <a:blip r:embed="rId2" cstate="print"/>
          <a:srcRect/>
          <a:stretch>
            <a:fillRect/>
          </a:stretch>
        </p:blipFill>
        <p:spPr bwMode="auto">
          <a:xfrm>
            <a:off x="1219200" y="381000"/>
            <a:ext cx="7391400" cy="586263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itchFamily="2" charset="-78"/>
              </a:rPr>
              <a:t>چارت داده هاي قير</a:t>
            </a:r>
            <a:endParaRPr lang="en-US" dirty="0"/>
          </a:p>
        </p:txBody>
      </p:sp>
      <p:sp>
        <p:nvSpPr>
          <p:cNvPr id="3" name="Content Placeholder 2"/>
          <p:cNvSpPr>
            <a:spLocks noGrp="1"/>
          </p:cNvSpPr>
          <p:nvPr>
            <p:ph sz="quarter" idx="1"/>
          </p:nvPr>
        </p:nvSpPr>
        <p:spPr/>
        <p:txBody>
          <a:bodyPr/>
          <a:lstStyle/>
          <a:p>
            <a:pPr algn="r" rtl="1"/>
            <a:r>
              <a:rPr lang="fa-IR" dirty="0" smtClean="0">
                <a:cs typeface="B Nazanin" pitchFamily="2" charset="-78"/>
              </a:rPr>
              <a:t>چهار آزمايش سوزن، نقطه نرمي، ويسکوزيته و فراس (تعيين شکنندگي قير) معرف رواني قير در درجه حرارت خاصي هستند</a:t>
            </a:r>
          </a:p>
          <a:p>
            <a:pPr algn="r" rtl="1"/>
            <a:r>
              <a:rPr lang="fa-IR" dirty="0" smtClean="0">
                <a:cs typeface="B Nazanin" pitchFamily="2" charset="-78"/>
              </a:rPr>
              <a:t>کمپاني نفتي شل اين آزمايشات را روي قيرهاي خالص گوناگون انجام داده و اطلاعات را کنار يکديگر گذاشت</a:t>
            </a:r>
          </a:p>
          <a:p>
            <a:pPr algn="r" rtl="1"/>
            <a:r>
              <a:rPr lang="fa-IR" dirty="0" smtClean="0">
                <a:cs typeface="B Nazanin" pitchFamily="2" charset="-78"/>
              </a:rPr>
              <a:t>ملاحظه شدکه چنانچه نتايج آزمايش سوزن و ويسکوزيته در مقياس لگاريتمي روي محور عمودي و درجه حرارت روي محور افقي قرار گيرد، همچنين نقطه نرمي و نقطه شکنندگي قير در صفحه مختصات مشخص شود، اينها همگي تقريباً روي يک خط مستقيم قرار مي گيرند</a:t>
            </a:r>
          </a:p>
          <a:p>
            <a:pPr algn="r" rtl="1"/>
            <a:r>
              <a:rPr lang="fa-IR" dirty="0" smtClean="0">
                <a:cs typeface="B Nazanin" pitchFamily="2" charset="-78"/>
              </a:rPr>
              <a:t>شيب اين خطوط که در حقيقت بيانگر حساسيت حرارتي قير است، به نوع قير، منبع نفت خام و روش پالايش بستگي دارد</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rtl="1" eaLnBrk="1" fontAlgn="auto" hangingPunct="1">
              <a:spcAft>
                <a:spcPts val="0"/>
              </a:spcAft>
              <a:defRPr/>
            </a:pPr>
            <a:r>
              <a:rPr lang="fa-IR" sz="4400" b="1" dirty="0">
                <a:solidFill>
                  <a:sysClr val="windowText" lastClr="000000"/>
                </a:solidFill>
                <a:cs typeface="B Nazanin" pitchFamily="2" charset="-78"/>
              </a:rPr>
              <a:t>قطران </a:t>
            </a:r>
            <a:r>
              <a:rPr lang="en-US" sz="4400" b="1" dirty="0">
                <a:solidFill>
                  <a:sysClr val="windowText" lastClr="000000"/>
                </a:solidFill>
                <a:cs typeface="B Nazanin" pitchFamily="2" charset="-78"/>
              </a:rPr>
              <a:t>(Tar)</a:t>
            </a:r>
            <a:endParaRPr lang="en-US" sz="4400" dirty="0">
              <a:solidFill>
                <a:sysClr val="windowText" lastClr="000000"/>
              </a:solidFill>
              <a:cs typeface="B Nazanin" pitchFamily="2" charset="-78"/>
            </a:endParaRPr>
          </a:p>
        </p:txBody>
      </p:sp>
      <p:sp>
        <p:nvSpPr>
          <p:cNvPr id="20483" name="Content Placeholder 2"/>
          <p:cNvSpPr>
            <a:spLocks noGrp="1"/>
          </p:cNvSpPr>
          <p:nvPr>
            <p:ph sz="quarter" idx="1"/>
          </p:nvPr>
        </p:nvSpPr>
        <p:spPr>
          <a:xfrm>
            <a:off x="301625" y="1527175"/>
            <a:ext cx="8504238" cy="4572000"/>
          </a:xfrm>
        </p:spPr>
        <p:txBody>
          <a:bodyPr/>
          <a:lstStyle/>
          <a:p>
            <a:pPr algn="r" rtl="1" eaLnBrk="1" hangingPunct="1"/>
            <a:r>
              <a:rPr lang="fa-IR" smtClean="0">
                <a:cs typeface="B Nazanin" pitchFamily="2" charset="-78"/>
              </a:rPr>
              <a:t>قيرهاي خالص از نفت خام و قطران از ذغال سنگ به</a:t>
            </a:r>
            <a:r>
              <a:rPr lang="en-US" smtClean="0">
                <a:cs typeface="B Nazanin" pitchFamily="2" charset="-78"/>
              </a:rPr>
              <a:t> </a:t>
            </a:r>
            <a:r>
              <a:rPr lang="fa-IR" smtClean="0">
                <a:cs typeface="B Nazanin" pitchFamily="2" charset="-78"/>
              </a:rPr>
              <a:t>دست مي</a:t>
            </a:r>
            <a:r>
              <a:rPr lang="en-US" smtClean="0">
                <a:cs typeface="B Nazanin" pitchFamily="2" charset="-78"/>
              </a:rPr>
              <a:t> </a:t>
            </a:r>
            <a:r>
              <a:rPr lang="fa-IR" smtClean="0">
                <a:cs typeface="B Nazanin" pitchFamily="2" charset="-78"/>
              </a:rPr>
              <a:t>آيد.</a:t>
            </a:r>
            <a:endParaRPr lang="en-US" smtClean="0"/>
          </a:p>
          <a:p>
            <a:pPr algn="r" rtl="1" eaLnBrk="1" hangingPunct="1"/>
            <a:r>
              <a:rPr lang="fa-IR" smtClean="0">
                <a:cs typeface="B Nazanin" pitchFamily="2" charset="-78"/>
              </a:rPr>
              <a:t>قطران از کربنيزه شدن ذغال سنگ و يا چوب و يا نظير آنها در خلاء حاصل مي</a:t>
            </a:r>
            <a:r>
              <a:rPr lang="en-US" smtClean="0">
                <a:cs typeface="B Nazanin" pitchFamily="2" charset="-78"/>
              </a:rPr>
              <a:t> </a:t>
            </a:r>
            <a:r>
              <a:rPr lang="fa-IR" smtClean="0">
                <a:cs typeface="B Nazanin" pitchFamily="2" charset="-78"/>
              </a:rPr>
              <a:t>گردد.</a:t>
            </a:r>
            <a:endParaRPr lang="en-US" smtClean="0"/>
          </a:p>
          <a:p>
            <a:pPr algn="r" rtl="1" eaLnBrk="1" hangingPunct="1"/>
            <a:r>
              <a:rPr lang="fa-IR" smtClean="0">
                <a:cs typeface="B Nazanin" pitchFamily="2" charset="-78"/>
              </a:rPr>
              <a:t>معمولا جهت مشخص نمودن منشأ قطران از پسوند چوب يا ذغال سنگ استفاده مي گردد (قطران چوب يا قطران ذغال سنگ).</a:t>
            </a: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rtl="1" eaLnBrk="1" hangingPunct="1"/>
            <a:r>
              <a:rPr lang="fa-IR" b="1" smtClean="0">
                <a:solidFill>
                  <a:srgbClr val="164C6C"/>
                </a:solidFill>
                <a:cs typeface="B Nazanin" pitchFamily="2" charset="-78"/>
              </a:rPr>
              <a:t>قطران </a:t>
            </a:r>
            <a:r>
              <a:rPr lang="en-US" b="1" smtClean="0">
                <a:solidFill>
                  <a:srgbClr val="164C6C"/>
                </a:solidFill>
                <a:cs typeface="B Nazanin" pitchFamily="2" charset="-78"/>
              </a:rPr>
              <a:t>(Tar)</a:t>
            </a:r>
            <a:endParaRPr lang="en-US" smtClean="0">
              <a:solidFill>
                <a:srgbClr val="164C6C"/>
              </a:solidFill>
              <a:cs typeface="B Nazanin" pitchFamily="2" charset="-78"/>
            </a:endParaRPr>
          </a:p>
        </p:txBody>
      </p:sp>
      <p:sp>
        <p:nvSpPr>
          <p:cNvPr id="21507" name="Content Placeholder 2"/>
          <p:cNvSpPr>
            <a:spLocks noGrp="1"/>
          </p:cNvSpPr>
          <p:nvPr>
            <p:ph sz="quarter" idx="1"/>
          </p:nvPr>
        </p:nvSpPr>
        <p:spPr>
          <a:xfrm>
            <a:off x="301625" y="1527175"/>
            <a:ext cx="8504238" cy="4572000"/>
          </a:xfrm>
        </p:spPr>
        <p:txBody>
          <a:bodyPr/>
          <a:lstStyle/>
          <a:p>
            <a:pPr algn="r" rtl="1" eaLnBrk="1" hangingPunct="1"/>
            <a:r>
              <a:rPr lang="fa-IR" sz="3200" smtClean="0">
                <a:cs typeface="B Nazanin" pitchFamily="2" charset="-78"/>
              </a:rPr>
              <a:t>قطران ذغال سنگ خود نيز مي تواند به دو صورت توليد شود که دو محصول ذيل از آن به دست مي آيد:</a:t>
            </a:r>
            <a:endParaRPr lang="en-US" sz="3200" smtClean="0"/>
          </a:p>
          <a:p>
            <a:pPr lvl="1" algn="r" rtl="1" eaLnBrk="1" hangingPunct="1"/>
            <a:r>
              <a:rPr lang="fa-IR" sz="2800" smtClean="0">
                <a:cs typeface="B Nazanin" pitchFamily="2" charset="-78"/>
              </a:rPr>
              <a:t>قير قطراني تهيه شده در دماي بالا  يا قطران کوره اي</a:t>
            </a:r>
            <a:endParaRPr lang="en-US" sz="2800" smtClean="0"/>
          </a:p>
          <a:p>
            <a:pPr lvl="2" algn="r" rtl="1" eaLnBrk="1" hangingPunct="1"/>
            <a:r>
              <a:rPr lang="fa-IR" sz="2800" smtClean="0">
                <a:cs typeface="B Nazanin" pitchFamily="2" charset="-78"/>
              </a:rPr>
              <a:t>حدود 1200 درجه سانتيگراد</a:t>
            </a:r>
            <a:endParaRPr lang="en-US" sz="2800" smtClean="0"/>
          </a:p>
          <a:p>
            <a:pPr lvl="1" algn="r" rtl="1" eaLnBrk="1" hangingPunct="1"/>
            <a:r>
              <a:rPr lang="fa-IR" sz="2800" smtClean="0">
                <a:cs typeface="B Nazanin" pitchFamily="2" charset="-78"/>
              </a:rPr>
              <a:t>قير قطراني تهيه شده در دماي پايين يا قطران کم پخته شده</a:t>
            </a:r>
            <a:endParaRPr lang="en-US" sz="2800" smtClean="0"/>
          </a:p>
          <a:p>
            <a:pPr lvl="2" algn="r" rtl="1" eaLnBrk="1" hangingPunct="1"/>
            <a:r>
              <a:rPr lang="fa-IR" sz="2800" smtClean="0">
                <a:cs typeface="B Nazanin" pitchFamily="2" charset="-78"/>
              </a:rPr>
              <a:t>600 تا 700 درجه سانتيگراد</a:t>
            </a:r>
            <a:endParaRPr lang="en-US" sz="2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fa-IR" b="1" smtClean="0">
                <a:solidFill>
                  <a:srgbClr val="164C6C"/>
                </a:solidFill>
                <a:cs typeface="B Nazanin" pitchFamily="2" charset="-78"/>
              </a:rPr>
              <a:t> کندرواني قطران </a:t>
            </a:r>
            <a:endParaRPr lang="en-US" b="1" smtClean="0">
              <a:solidFill>
                <a:srgbClr val="164C6C"/>
              </a:solidFill>
              <a:cs typeface="B Nazanin" pitchFamily="2" charset="-78"/>
            </a:endParaRPr>
          </a:p>
        </p:txBody>
      </p:sp>
      <p:sp>
        <p:nvSpPr>
          <p:cNvPr id="22531" name="Content Placeholder 2"/>
          <p:cNvSpPr>
            <a:spLocks noGrp="1"/>
          </p:cNvSpPr>
          <p:nvPr>
            <p:ph sz="quarter" idx="1"/>
          </p:nvPr>
        </p:nvSpPr>
        <p:spPr>
          <a:xfrm>
            <a:off x="301625" y="1527175"/>
            <a:ext cx="8504238" cy="4572000"/>
          </a:xfrm>
        </p:spPr>
        <p:txBody>
          <a:bodyPr/>
          <a:lstStyle/>
          <a:p>
            <a:pPr algn="r" rtl="1" eaLnBrk="1" hangingPunct="1"/>
            <a:r>
              <a:rPr lang="fa-IR" dirty="0" smtClean="0">
                <a:cs typeface="B Nazanin" pitchFamily="2" charset="-78"/>
              </a:rPr>
              <a:t>جهت اندازه گيري کندرواني قطران از يک نوع دستگاه کندرواني سنج استفاده مي گردد. اين دستگاه که داراي سوراخي به قطر 10 ميليمتر است مقدار 50 ميلي ليتر قطران را در مدت 50 ثانيه بايد از خود عبور دهد. در حقيقت درجه حرارتي که اين مقدار قطران در مدت 50 ثانيه از دستگاه عبور مي کنند واحد اندازه گيري کندرواني قطران مي باشد و آن را با حروف </a:t>
            </a:r>
            <a:r>
              <a:rPr lang="en-US" dirty="0" smtClean="0"/>
              <a:t>EVT </a:t>
            </a:r>
            <a:r>
              <a:rPr lang="fa-IR" dirty="0" smtClean="0">
                <a:cs typeface="B Nazanin" pitchFamily="2" charset="-78"/>
              </a:rPr>
              <a:t> نمايش مي دهند.</a:t>
            </a:r>
            <a:r>
              <a:rPr lang="en-US" dirty="0" smtClean="0"/>
              <a:t> </a:t>
            </a:r>
          </a:p>
          <a:p>
            <a:pPr algn="r" rtl="1"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fa-IR" b="1" smtClean="0">
                <a:solidFill>
                  <a:srgbClr val="164C6C"/>
                </a:solidFill>
                <a:cs typeface="B Nazanin" pitchFamily="2" charset="-78"/>
              </a:rPr>
              <a:t>استفاده از قطران </a:t>
            </a:r>
            <a:endParaRPr lang="en-US" b="1" smtClean="0">
              <a:solidFill>
                <a:srgbClr val="164C6C"/>
              </a:solidFill>
              <a:cs typeface="B Nazanin" pitchFamily="2" charset="-78"/>
            </a:endParaRPr>
          </a:p>
        </p:txBody>
      </p:sp>
      <p:sp>
        <p:nvSpPr>
          <p:cNvPr id="23555" name="Content Placeholder 2"/>
          <p:cNvSpPr>
            <a:spLocks noGrp="1"/>
          </p:cNvSpPr>
          <p:nvPr>
            <p:ph sz="quarter" idx="1"/>
          </p:nvPr>
        </p:nvSpPr>
        <p:spPr>
          <a:xfrm>
            <a:off x="301625" y="1527175"/>
            <a:ext cx="8504238" cy="4572000"/>
          </a:xfrm>
        </p:spPr>
        <p:txBody>
          <a:bodyPr/>
          <a:lstStyle/>
          <a:p>
            <a:pPr algn="r" rtl="1" eaLnBrk="1" hangingPunct="1"/>
            <a:r>
              <a:rPr lang="fa-IR" sz="3200" smtClean="0">
                <a:cs typeface="B Nazanin" pitchFamily="2" charset="-78"/>
              </a:rPr>
              <a:t>براي تهيه قشر رويه آسفالتي </a:t>
            </a:r>
            <a:endParaRPr lang="en-US" sz="3200" smtClean="0"/>
          </a:p>
          <a:p>
            <a:pPr lvl="1" algn="r" rtl="1" eaLnBrk="1" hangingPunct="1"/>
            <a:r>
              <a:rPr lang="fa-IR" sz="2800" smtClean="0">
                <a:cs typeface="B Nazanin" pitchFamily="2" charset="-78"/>
              </a:rPr>
              <a:t>قطران در مقايسه با قير حساسيت کمتري در ترکيب با محصولات نفتي از خود نشان مي دهد</a:t>
            </a:r>
            <a:endParaRPr lang="en-US" sz="28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247</TotalTime>
  <Words>3274</Words>
  <Application>Microsoft Office PowerPoint</Application>
  <PresentationFormat>On-screen Show (4:3)</PresentationFormat>
  <Paragraphs>241</Paragraphs>
  <Slides>55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Civic</vt:lpstr>
      <vt:lpstr>Equation</vt:lpstr>
      <vt:lpstr>قیر در راهها</vt:lpstr>
      <vt:lpstr>قیر</vt:lpstr>
      <vt:lpstr>انواع قير</vt:lpstr>
      <vt:lpstr>قيرهاي طبيعي</vt:lpstr>
      <vt:lpstr>قيرهاي طبيعي</vt:lpstr>
      <vt:lpstr>قطران (Tar)</vt:lpstr>
      <vt:lpstr>قطران (Tar)</vt:lpstr>
      <vt:lpstr> کندرواني قطران </vt:lpstr>
      <vt:lpstr>استفاده از قطران </vt:lpstr>
      <vt:lpstr>قيرهاي طبيعي + قيرهاي نفتي</vt:lpstr>
      <vt:lpstr>قطران + قيرهاي نفتي</vt:lpstr>
      <vt:lpstr>قيرهاي نفتي</vt:lpstr>
      <vt:lpstr>قيرهاي نفتي</vt:lpstr>
      <vt:lpstr>قيرهاي خالص</vt:lpstr>
      <vt:lpstr>اجزاي قير</vt:lpstr>
      <vt:lpstr>قيرهاي خالص</vt:lpstr>
      <vt:lpstr>قيرهاي دميده</vt:lpstr>
      <vt:lpstr>قيرهاي محلول</vt:lpstr>
      <vt:lpstr>قيرهاي امولسيوني</vt:lpstr>
      <vt:lpstr>انواع امولسيون قیر</vt:lpstr>
      <vt:lpstr>قيرهاي امولسيوني</vt:lpstr>
      <vt:lpstr>Slide 22</vt:lpstr>
      <vt:lpstr>Slide 23</vt:lpstr>
      <vt:lpstr>Slide 24</vt:lpstr>
      <vt:lpstr>Slide 25</vt:lpstr>
      <vt:lpstr>انتخاب نوع قير</vt:lpstr>
      <vt:lpstr>موارد کلي استفاده از انواع قير در راهسازي ( انسيتو آسفالت و آيين نامه روسازي آسفالتي راههاي ايران ) </vt:lpstr>
      <vt:lpstr>آزمايش هاي قير </vt:lpstr>
      <vt:lpstr>آزمايش درجه نفوذ</vt:lpstr>
      <vt:lpstr>Slide 30</vt:lpstr>
      <vt:lpstr>Slide 31</vt:lpstr>
      <vt:lpstr>آزمايش تعيين نقطه نرمي قير</vt:lpstr>
      <vt:lpstr>Slide 33</vt:lpstr>
      <vt:lpstr>Slide 34</vt:lpstr>
      <vt:lpstr>نشانه درجه نفوذ قير (PI) </vt:lpstr>
      <vt:lpstr>ويسکوزيته</vt:lpstr>
      <vt:lpstr>ويسکوزيته ديناميکي (يا مطلق)</vt:lpstr>
      <vt:lpstr>تعيين ويسکوزيته مطلق</vt:lpstr>
      <vt:lpstr>آزمايش کندرواني مطلق</vt:lpstr>
      <vt:lpstr>آزمايش کندرواني مطلق</vt:lpstr>
      <vt:lpstr>ويسکوزيته سينماتيکي</vt:lpstr>
      <vt:lpstr>تعيين ويسکوزيته سينماتيکي</vt:lpstr>
      <vt:lpstr>آزمايش کندرواني کينماتيک</vt:lpstr>
      <vt:lpstr>آزمايش کندرواني کينماتيک</vt:lpstr>
      <vt:lpstr>ويسکوزيته سي بولت فيورول</vt:lpstr>
      <vt:lpstr>Slide 46</vt:lpstr>
      <vt:lpstr>آزمايش خاصيت شکل پذيري قير (خاصيت انگمي)</vt:lpstr>
      <vt:lpstr>Slide 48</vt:lpstr>
      <vt:lpstr>آزمايش نقطه اشتعال قير</vt:lpstr>
      <vt:lpstr>Slide 50</vt:lpstr>
      <vt:lpstr>آزمايش نقطه شکنندگي فراس</vt:lpstr>
      <vt:lpstr>Slide 52</vt:lpstr>
      <vt:lpstr>آزمايش لعاب نازک قير</vt:lpstr>
      <vt:lpstr>Slide 54</vt:lpstr>
      <vt:lpstr>چارت داده هاي قير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CIVIL</dc:creator>
  <cp:lastModifiedBy>CIVIL</cp:lastModifiedBy>
  <cp:revision>32</cp:revision>
  <dcterms:created xsi:type="dcterms:W3CDTF">2006-08-16T00:00:00Z</dcterms:created>
  <dcterms:modified xsi:type="dcterms:W3CDTF">2012-05-04T05:24:30Z</dcterms:modified>
</cp:coreProperties>
</file>