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9"/>
  </p:notesMasterIdLst>
  <p:sldIdLst>
    <p:sldId id="423" r:id="rId2"/>
    <p:sldId id="256" r:id="rId3"/>
    <p:sldId id="310" r:id="rId4"/>
    <p:sldId id="313" r:id="rId5"/>
    <p:sldId id="425" r:id="rId6"/>
    <p:sldId id="424" r:id="rId7"/>
    <p:sldId id="312" r:id="rId8"/>
    <p:sldId id="317" r:id="rId9"/>
    <p:sldId id="454" r:id="rId10"/>
    <p:sldId id="455" r:id="rId11"/>
    <p:sldId id="466" r:id="rId12"/>
    <p:sldId id="467" r:id="rId13"/>
    <p:sldId id="468" r:id="rId14"/>
    <p:sldId id="469" r:id="rId15"/>
    <p:sldId id="470" r:id="rId16"/>
    <p:sldId id="471" r:id="rId17"/>
    <p:sldId id="473" r:id="rId18"/>
    <p:sldId id="474" r:id="rId19"/>
    <p:sldId id="475" r:id="rId20"/>
    <p:sldId id="476" r:id="rId21"/>
    <p:sldId id="477" r:id="rId22"/>
    <p:sldId id="478" r:id="rId23"/>
    <p:sldId id="479" r:id="rId24"/>
    <p:sldId id="480" r:id="rId25"/>
    <p:sldId id="481" r:id="rId26"/>
    <p:sldId id="486" r:id="rId27"/>
    <p:sldId id="487" r:id="rId28"/>
    <p:sldId id="488" r:id="rId29"/>
    <p:sldId id="489" r:id="rId30"/>
    <p:sldId id="490" r:id="rId31"/>
    <p:sldId id="491" r:id="rId32"/>
    <p:sldId id="492" r:id="rId33"/>
    <p:sldId id="504" r:id="rId34"/>
    <p:sldId id="505" r:id="rId35"/>
    <p:sldId id="506" r:id="rId36"/>
    <p:sldId id="507" r:id="rId37"/>
    <p:sldId id="493" r:id="rId38"/>
    <p:sldId id="318" r:id="rId39"/>
    <p:sldId id="494" r:id="rId40"/>
    <p:sldId id="319" r:id="rId41"/>
    <p:sldId id="320" r:id="rId42"/>
    <p:sldId id="321" r:id="rId43"/>
    <p:sldId id="322" r:id="rId44"/>
    <p:sldId id="323" r:id="rId45"/>
    <p:sldId id="324" r:id="rId46"/>
    <p:sldId id="325" r:id="rId47"/>
    <p:sldId id="326" r:id="rId48"/>
    <p:sldId id="495" r:id="rId49"/>
    <p:sldId id="327" r:id="rId50"/>
    <p:sldId id="502" r:id="rId51"/>
    <p:sldId id="438" r:id="rId52"/>
    <p:sldId id="496" r:id="rId53"/>
    <p:sldId id="328" r:id="rId54"/>
    <p:sldId id="503" r:id="rId55"/>
    <p:sldId id="397" r:id="rId56"/>
    <p:sldId id="463" r:id="rId57"/>
    <p:sldId id="46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8" d="100"/>
          <a:sy n="58" d="100"/>
        </p:scale>
        <p:origin x="-7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D0DE6-AD10-4B33-80C7-AB82CE04D60D}" type="datetimeFigureOut">
              <a:rPr lang="en-US" smtClean="0"/>
              <a:pPr/>
              <a:t>5/22/2012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100E8-705E-41EF-BD25-B1F7549E9D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9100E8-705E-41EF-BD25-B1F7549E9D33}"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EE5C7B-0B6B-45A9-A216-CF7E47BDBE8B}" type="datetimeFigureOut">
              <a:rPr lang="en-US" smtClean="0"/>
              <a:pPr/>
              <a:t>5/22/2012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DCF609A-B871-4540-A5C0-E516D5DEC7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E5C7B-0B6B-45A9-A216-CF7E47BDBE8B}"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E5C7B-0B6B-45A9-A216-CF7E47BDBE8B}"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EE5C7B-0B6B-45A9-A216-CF7E47BDBE8B}"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EE5C7B-0B6B-45A9-A216-CF7E47BDBE8B}" type="datetimeFigureOut">
              <a:rPr lang="en-US" smtClean="0"/>
              <a:pPr/>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F609A-B871-4540-A5C0-E516D5DEC7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EE5C7B-0B6B-45A9-A216-CF7E47BDBE8B}" type="datetimeFigureOut">
              <a:rPr lang="en-US" smtClean="0"/>
              <a:pPr/>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EE5C7B-0B6B-45A9-A216-CF7E47BDBE8B}" type="datetimeFigureOut">
              <a:rPr lang="en-US" smtClean="0"/>
              <a:pPr/>
              <a:t>5/22/2012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EE5C7B-0B6B-45A9-A216-CF7E47BDBE8B}" type="datetimeFigureOut">
              <a:rPr lang="en-US" smtClean="0"/>
              <a:pPr/>
              <a:t>5/22/2012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E5C7B-0B6B-45A9-A216-CF7E47BDBE8B}" type="datetimeFigureOut">
              <a:rPr lang="en-US" smtClean="0"/>
              <a:pPr/>
              <a:t>5/22/2012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EE5C7B-0B6B-45A9-A216-CF7E47BDBE8B}" type="datetimeFigureOut">
              <a:rPr lang="en-US" smtClean="0"/>
              <a:pPr/>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F609A-B871-4540-A5C0-E516D5DEC7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EE5C7B-0B6B-45A9-A216-CF7E47BDBE8B}" type="datetimeFigureOut">
              <a:rPr lang="en-US" smtClean="0"/>
              <a:pPr/>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DCF609A-B871-4540-A5C0-E516D5DEC75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EE5C7B-0B6B-45A9-A216-CF7E47BDBE8B}" type="datetimeFigureOut">
              <a:rPr lang="en-US" smtClean="0"/>
              <a:pPr/>
              <a:t>5/22/2012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CF609A-B871-4540-A5C0-E516D5DEC75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http://www.petroluvin.com/images/stories/e1(a).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http://www.petroluvin.com/images/stories/e1(b).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http://www.petroluvin.com/images/stories/e3(a).JPG" TargetMode="External"/><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http://www.petroluvin.com/images/stories/e3(b).JPG" TargetMode="Externa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HisName"/>
          <p:cNvPicPr>
            <a:picLocks noChangeAspect="1" noChangeArrowheads="1"/>
          </p:cNvPicPr>
          <p:nvPr/>
        </p:nvPicPr>
        <p:blipFill>
          <a:blip r:embed="rId2" cstate="print"/>
          <a:srcRect/>
          <a:stretch>
            <a:fillRect/>
          </a:stretch>
        </p:blipFill>
        <p:spPr bwMode="auto">
          <a:xfrm>
            <a:off x="685800" y="1066800"/>
            <a:ext cx="7620000" cy="53816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828800"/>
          </a:xfrm>
        </p:spPr>
        <p:txBody>
          <a:bodyPr>
            <a:normAutofit/>
          </a:bodyPr>
          <a:lstStyle/>
          <a:p>
            <a:r>
              <a:rPr lang="fa-IR" sz="2800" dirty="0" smtClean="0">
                <a:cs typeface="2  Jadid" pitchFamily="2" charset="-78"/>
              </a:rPr>
              <a:t>پایدار کننده ها : </a:t>
            </a:r>
            <a:endParaRPr lang="en-US" sz="2800" dirty="0">
              <a:cs typeface="2  Jadid" pitchFamily="2" charset="-78"/>
            </a:endParaRPr>
          </a:p>
        </p:txBody>
      </p:sp>
      <p:sp>
        <p:nvSpPr>
          <p:cNvPr id="3" name="Content Placeholder 2"/>
          <p:cNvSpPr>
            <a:spLocks noGrp="1"/>
          </p:cNvSpPr>
          <p:nvPr>
            <p:ph type="subTitle" idx="1"/>
          </p:nvPr>
        </p:nvSpPr>
        <p:spPr>
          <a:xfrm>
            <a:off x="533400" y="2286000"/>
            <a:ext cx="7854696" cy="2695136"/>
          </a:xfrm>
        </p:spPr>
        <p:txBody>
          <a:bodyPr>
            <a:normAutofit/>
          </a:bodyPr>
          <a:lstStyle/>
          <a:p>
            <a:pPr>
              <a:buNone/>
            </a:pPr>
            <a:r>
              <a:rPr lang="fa-IR" dirty="0" smtClean="0">
                <a:cs typeface="2  Baran" pitchFamily="2" charset="-78"/>
              </a:rPr>
              <a:t>در تهیه امولسیون های قیری برای مصارف راهسازی نسبت امولسیفایر به وزن کل امولسیون معمولا بین 0/5 تا 1 درصد وزن کل امولسیون می باشد. این مقدار امولسیفایر برای جلوگیری از به هم پیوستن و لخته شدن قیر کافیست. در بعضی موارد لازم است که پایداری امولسیون قیر را افزایش داد .برای این منظور ماده دیگری به نام پایدار کننده به امولسیون اضافه می شود. انواع متداول آن می توان از کازئین، صابونهای پتاسیم، رزین و وینسول نام برد.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7851648" cy="838200"/>
          </a:xfrm>
        </p:spPr>
        <p:txBody>
          <a:bodyPr>
            <a:normAutofit/>
          </a:bodyPr>
          <a:lstStyle/>
          <a:p>
            <a:r>
              <a:rPr lang="fa-IR" sz="2800" dirty="0" smtClean="0">
                <a:cs typeface="2  Jadid" pitchFamily="2" charset="-78"/>
              </a:rPr>
              <a:t>روشهای تولید امولسیون قیر : </a:t>
            </a:r>
            <a:endParaRPr lang="en-US" sz="2800" dirty="0">
              <a:cs typeface="2  Jadid" pitchFamily="2" charset="-78"/>
            </a:endParaRPr>
          </a:p>
        </p:txBody>
      </p:sp>
      <p:sp>
        <p:nvSpPr>
          <p:cNvPr id="3" name="Content Placeholder 2"/>
          <p:cNvSpPr>
            <a:spLocks noGrp="1"/>
          </p:cNvSpPr>
          <p:nvPr>
            <p:ph type="subTitle" idx="1"/>
          </p:nvPr>
        </p:nvSpPr>
        <p:spPr>
          <a:xfrm>
            <a:off x="609600" y="2057400"/>
            <a:ext cx="7854696" cy="4038600"/>
          </a:xfrm>
        </p:spPr>
        <p:txBody>
          <a:bodyPr>
            <a:normAutofit lnSpcReduction="10000"/>
          </a:bodyPr>
          <a:lstStyle/>
          <a:p>
            <a:pPr>
              <a:buNone/>
            </a:pPr>
            <a:r>
              <a:rPr lang="fa-IR" dirty="0" smtClean="0">
                <a:cs typeface="2  Baran" pitchFamily="2" charset="-78"/>
              </a:rPr>
              <a:t>امروزه دو روش برای تهیه امولسیون های قیری متداول میباشد که عبارتند از : </a:t>
            </a:r>
          </a:p>
          <a:p>
            <a:pPr>
              <a:buNone/>
            </a:pPr>
            <a:r>
              <a:rPr lang="fa-IR" dirty="0" smtClean="0">
                <a:cs typeface="2  Baran" pitchFamily="2" charset="-78"/>
              </a:rPr>
              <a:t>1- روش پیمانه ای ( مقطعی )</a:t>
            </a:r>
          </a:p>
          <a:p>
            <a:pPr>
              <a:buNone/>
            </a:pPr>
            <a:r>
              <a:rPr lang="fa-IR" dirty="0" smtClean="0">
                <a:cs typeface="2  Baran" pitchFamily="2" charset="-78"/>
              </a:rPr>
              <a:t>2- روش پیوسته ( مداوم ) </a:t>
            </a:r>
          </a:p>
          <a:p>
            <a:pPr>
              <a:buNone/>
            </a:pPr>
            <a:r>
              <a:rPr lang="fa-IR" dirty="0" smtClean="0">
                <a:cs typeface="2  Baran" pitchFamily="2" charset="-78"/>
              </a:rPr>
              <a:t>در هر دو روش دمای امولسیون در هنگام ساخت هرگز نباید به بیش از 100 درجه سانتی گراد برسد و بایستی بین 85 تا 95 درجه سانتی گراد در فشار طبیعی اتمسفر کنترل گردد زیرا اگر دمای امولسیون در خروجی آسیاب بیش از 95درجه باشد باعث جوشش و ایجاد کف در امولسیون می شود لذا برای اجتناب از بالا رفتن موضعی دما، اختلاف دمای بین قیر و محلول امولسیفایر باید تا حد امکان کم باشد و در نهایت مجموع دمای فاز آبی و قیر نباید از 200درجه تجاوز کند و دمای امولسیون در قسمت خروجی آسیاب کلوئیدی حدود 90 درجه سانتی گراد باشد.</a:t>
            </a: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7851648" cy="1066800"/>
          </a:xfrm>
        </p:spPr>
        <p:txBody>
          <a:bodyPr>
            <a:normAutofit/>
          </a:bodyPr>
          <a:lstStyle/>
          <a:p>
            <a:r>
              <a:rPr lang="fa-IR" sz="2800" dirty="0" smtClean="0">
                <a:cs typeface="2  Jadid" pitchFamily="2" charset="-78"/>
              </a:rPr>
              <a:t>روش پیمانه ای : </a:t>
            </a:r>
            <a:endParaRPr lang="en-US" sz="2800" dirty="0">
              <a:cs typeface="2  Jadid" pitchFamily="2" charset="-78"/>
            </a:endParaRPr>
          </a:p>
        </p:txBody>
      </p:sp>
      <p:sp>
        <p:nvSpPr>
          <p:cNvPr id="3" name="Content Placeholder 2"/>
          <p:cNvSpPr>
            <a:spLocks noGrp="1"/>
          </p:cNvSpPr>
          <p:nvPr>
            <p:ph type="subTitle" idx="1"/>
          </p:nvPr>
        </p:nvSpPr>
        <p:spPr>
          <a:xfrm>
            <a:off x="609600" y="2133600"/>
            <a:ext cx="7854696" cy="3048000"/>
          </a:xfrm>
        </p:spPr>
        <p:txBody>
          <a:bodyPr>
            <a:normAutofit/>
          </a:bodyPr>
          <a:lstStyle/>
          <a:p>
            <a:pPr>
              <a:buNone/>
            </a:pPr>
            <a:r>
              <a:rPr lang="fa-IR" dirty="0" smtClean="0">
                <a:cs typeface="2  Baran" pitchFamily="2" charset="-78"/>
              </a:rPr>
              <a:t>در کار خانه تولید امولسیون قیری به روش پیمانه ای، محلول امولسیفایر و قیر با مقادیر و دمای مناسب در مخازن پیمانه ای جداگانه آماده می شوند. قیر معمولا در مخزن پیمانه ای پمپ می شود و در صورت نیاز حلال اضافه شده و با قیر مخلوط می شود. آب، امولسیفایر، اسید و مواد تثبیت کننده از درون آسیاب عبور داده می شوند تا قیر امولسیونی در حد مورد نظر تولید گردد. ضمنا دمای این مخازن باید قبل از شروع تولید به طور دقیق تنظیم گردد.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362200" y="5029200"/>
            <a:ext cx="4114800" cy="1094936"/>
          </a:xfrm>
        </p:spPr>
        <p:txBody>
          <a:bodyPr>
            <a:normAutofit/>
          </a:bodyPr>
          <a:lstStyle/>
          <a:p>
            <a:r>
              <a:rPr lang="fa-IR" sz="2800" dirty="0" smtClean="0">
                <a:cs typeface="2  Baran" pitchFamily="2" charset="-78"/>
              </a:rPr>
              <a:t>تولید قیر امولسیونی به روش پیمانه ای</a:t>
            </a:r>
            <a:endParaRPr lang="en-US" sz="2800" dirty="0">
              <a:cs typeface="2  Baran" pitchFamily="2" charset="-78"/>
            </a:endParaRPr>
          </a:p>
        </p:txBody>
      </p:sp>
      <p:pic>
        <p:nvPicPr>
          <p:cNvPr id="64514" name="Picture 2" descr="e12"/>
          <p:cNvPicPr>
            <a:picLocks noChangeAspect="1" noChangeArrowheads="1"/>
          </p:cNvPicPr>
          <p:nvPr/>
        </p:nvPicPr>
        <p:blipFill>
          <a:blip r:embed="rId2"/>
          <a:srcRect/>
          <a:stretch>
            <a:fillRect/>
          </a:stretch>
        </p:blipFill>
        <p:spPr bwMode="auto">
          <a:xfrm>
            <a:off x="609600" y="685800"/>
            <a:ext cx="7958138" cy="381000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11"/>
          <p:cNvPicPr>
            <a:picLocks noChangeAspect="1" noChangeArrowheads="1"/>
          </p:cNvPicPr>
          <p:nvPr/>
        </p:nvPicPr>
        <p:blipFill>
          <a:blip r:embed="rId2"/>
          <a:srcRect/>
          <a:stretch>
            <a:fillRect/>
          </a:stretch>
        </p:blipFill>
        <p:spPr bwMode="auto">
          <a:xfrm>
            <a:off x="609600" y="685800"/>
            <a:ext cx="7924800" cy="4071938"/>
          </a:xfrm>
          <a:prstGeom prst="rect">
            <a:avLst/>
          </a:prstGeom>
          <a:noFill/>
          <a:ln w="9525">
            <a:noFill/>
            <a:miter lim="800000"/>
            <a:headEnd/>
            <a:tailEnd/>
          </a:ln>
        </p:spPr>
      </p:pic>
      <p:sp>
        <p:nvSpPr>
          <p:cNvPr id="9" name="TextBox 8"/>
          <p:cNvSpPr txBox="1"/>
          <p:nvPr/>
        </p:nvSpPr>
        <p:spPr>
          <a:xfrm>
            <a:off x="2743200" y="5105400"/>
            <a:ext cx="3613731" cy="954107"/>
          </a:xfrm>
          <a:prstGeom prst="rect">
            <a:avLst/>
          </a:prstGeom>
          <a:noFill/>
        </p:spPr>
        <p:txBody>
          <a:bodyPr wrap="square" rtlCol="0">
            <a:spAutoFit/>
          </a:bodyPr>
          <a:lstStyle/>
          <a:p>
            <a:r>
              <a:rPr lang="fa-IR" sz="2800" dirty="0" smtClean="0">
                <a:cs typeface="2  Baran" pitchFamily="2" charset="-78"/>
              </a:rPr>
              <a:t>فلو دیاگرام تولید قیر امولسیونی به روش پیمانه ای           </a:t>
            </a:r>
            <a:endParaRPr lang="en-US" sz="2800" dirty="0">
              <a:cs typeface="2  Baran" pitchFamily="2" charset="-78"/>
            </a:endParaRPr>
          </a:p>
        </p:txBody>
      </p:sp>
      <p:pic>
        <p:nvPicPr>
          <p:cNvPr id="10"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851648" cy="1828800"/>
          </a:xfrm>
        </p:spPr>
        <p:txBody>
          <a:bodyPr>
            <a:normAutofit/>
          </a:bodyPr>
          <a:lstStyle/>
          <a:p>
            <a:r>
              <a:rPr lang="fa-IR" sz="2800" dirty="0" smtClean="0">
                <a:cs typeface="2  Jadid" pitchFamily="2" charset="-78"/>
              </a:rPr>
              <a:t>روش پیوسته : </a:t>
            </a:r>
            <a:endParaRPr lang="en-US" sz="2800" dirty="0">
              <a:cs typeface="2  Jadid" pitchFamily="2" charset="-78"/>
            </a:endParaRPr>
          </a:p>
        </p:txBody>
      </p:sp>
      <p:sp>
        <p:nvSpPr>
          <p:cNvPr id="3" name="Content Placeholder 2"/>
          <p:cNvSpPr>
            <a:spLocks noGrp="1"/>
          </p:cNvSpPr>
          <p:nvPr>
            <p:ph type="subTitle" idx="1"/>
          </p:nvPr>
        </p:nvSpPr>
        <p:spPr>
          <a:xfrm>
            <a:off x="609600" y="2209800"/>
            <a:ext cx="7854696" cy="2743200"/>
          </a:xfrm>
        </p:spPr>
        <p:txBody>
          <a:bodyPr/>
          <a:lstStyle/>
          <a:p>
            <a:pPr>
              <a:buNone/>
            </a:pPr>
            <a:r>
              <a:rPr lang="fa-IR" dirty="0" smtClean="0">
                <a:cs typeface="2  Baran" pitchFamily="2" charset="-78"/>
              </a:rPr>
              <a:t>در این روش مخازن پیما نه ای قیر و محلول امولسیفایر وجود ندارد بلکه قیر و محلول امولسیفایر مستقیما از مخازن ذخیره اصلی مورد استفاده قرار می گیرند. واکنش بین امولسیفایر و اسید قبل از وارد شدن به آسیاب انجام می گیرد، سپس آب به درون آنها تزریق شده و وارد آسیاب کلوئیدی می شوند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13"/>
          <p:cNvPicPr>
            <a:picLocks noChangeAspect="1" noChangeArrowheads="1"/>
          </p:cNvPicPr>
          <p:nvPr/>
        </p:nvPicPr>
        <p:blipFill>
          <a:blip r:embed="rId2"/>
          <a:srcRect/>
          <a:stretch>
            <a:fillRect/>
          </a:stretch>
        </p:blipFill>
        <p:spPr bwMode="auto">
          <a:xfrm>
            <a:off x="609600" y="533400"/>
            <a:ext cx="7924800" cy="403860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
        <p:nvSpPr>
          <p:cNvPr id="8" name="TextBox 7"/>
          <p:cNvSpPr txBox="1"/>
          <p:nvPr/>
        </p:nvSpPr>
        <p:spPr>
          <a:xfrm>
            <a:off x="2514600" y="5029200"/>
            <a:ext cx="4070931" cy="954107"/>
          </a:xfrm>
          <a:prstGeom prst="rect">
            <a:avLst/>
          </a:prstGeom>
          <a:noFill/>
        </p:spPr>
        <p:txBody>
          <a:bodyPr wrap="square" rtlCol="0">
            <a:spAutoFit/>
          </a:bodyPr>
          <a:lstStyle/>
          <a:p>
            <a:r>
              <a:rPr lang="fa-IR" sz="2800" dirty="0" smtClean="0">
                <a:cs typeface="2  Baran" pitchFamily="2" charset="-78"/>
              </a:rPr>
              <a:t>فلو دیاگرام تولید قیر امولسیونی به روش پیوسته               </a:t>
            </a:r>
            <a:endParaRPr lang="en-US" sz="2800" dirty="0">
              <a:cs typeface="2  Bara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851648" cy="762000"/>
          </a:xfrm>
        </p:spPr>
        <p:txBody>
          <a:bodyPr>
            <a:normAutofit/>
          </a:bodyPr>
          <a:lstStyle/>
          <a:p>
            <a:r>
              <a:rPr lang="fa-IR" sz="2800" dirty="0" smtClean="0">
                <a:cs typeface="2  Jadid" pitchFamily="2" charset="-78"/>
              </a:rPr>
              <a:t>دستگاه تولید امولسیون : </a:t>
            </a:r>
            <a:endParaRPr lang="en-US" sz="2800" dirty="0">
              <a:cs typeface="2  Jadid" pitchFamily="2" charset="-78"/>
            </a:endParaRPr>
          </a:p>
        </p:txBody>
      </p:sp>
      <p:sp>
        <p:nvSpPr>
          <p:cNvPr id="3" name="Content Placeholder 2"/>
          <p:cNvSpPr>
            <a:spLocks noGrp="1"/>
          </p:cNvSpPr>
          <p:nvPr>
            <p:ph type="subTitle" idx="1"/>
          </p:nvPr>
        </p:nvSpPr>
        <p:spPr>
          <a:xfrm>
            <a:off x="533400" y="1143000"/>
            <a:ext cx="7854696" cy="4572000"/>
          </a:xfrm>
        </p:spPr>
        <p:txBody>
          <a:bodyPr>
            <a:normAutofit fontScale="92500" lnSpcReduction="10000"/>
          </a:bodyPr>
          <a:lstStyle/>
          <a:p>
            <a:pPr>
              <a:buNone/>
            </a:pPr>
            <a:r>
              <a:rPr lang="fa-IR" dirty="0" smtClean="0">
                <a:cs typeface="2  Baran" pitchFamily="2" charset="-78"/>
              </a:rPr>
              <a:t>بخش اصلی دستگاه تولید به اندازه یک کانتینر 20 فوتی بوده که کار اصلی ترکیب آب و مواد شیمیایی با قیر را به هر دو روش دستی و اتوماتیک بر عهده دارد. قیر در مخازن در جنب کارخانه ذخیره شده و پس از تولید در مخازن امولسیون قیر ذخیره سازی می شود و یا مستقیما در تانکر تخلیه و به محل استفاده منتقل می شود. روش کار به صورت اتوماتیک یا دستی می باشد که با انتخاب طرح اختلاط از پیش تعریف شده، محصول مورد نیاز انتخاب و ترکیب لازم از مخازن پمپاژ می شود. فضای لازم برای کارخانه حداقل 7000 متر مربع بوده و ظرفیت تولیدی کارخانه حدود 48000 تن در یک شیفت کاری در سال می باشد. سیستم کامپیوتری کارخانه بیشتر از هشت فرمول و برنامه تولید امولسیون های مختلف را از پیش دارا بوده که قابل تغییر و اضافه شدن نیز می باشد و تماما به صورت اتوماتیک و دستی قابل تنظیم و بهره برداری است. امولسیون به دست آمده حداقل تا 4 ماه در تانکر قابل نگهداری است و مشکلات و محدودیت های حمل برای ان وجود ندارد. نکته حائز اهمیت میزان اختلاط ماده شیمیایی  ( امولسیفایر ) با قیر در کارخانه می باشد که بر اساس نوع امولسیون فرق دارد.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1026" name="Picture 2" descr="C:\Users\Administrator\Desktop\عکس\10.jpg"/>
          <p:cNvPicPr>
            <a:picLocks noChangeAspect="1" noChangeArrowheads="1"/>
          </p:cNvPicPr>
          <p:nvPr/>
        </p:nvPicPr>
        <p:blipFill>
          <a:blip r:embed="rId3"/>
          <a:srcRect/>
          <a:stretch>
            <a:fillRect/>
          </a:stretch>
        </p:blipFill>
        <p:spPr bwMode="auto">
          <a:xfrm>
            <a:off x="2438400" y="5276850"/>
            <a:ext cx="3886200" cy="15811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7851648" cy="1295400"/>
          </a:xfrm>
        </p:spPr>
        <p:txBody>
          <a:bodyPr>
            <a:normAutofit/>
          </a:bodyPr>
          <a:lstStyle/>
          <a:p>
            <a:r>
              <a:rPr lang="fa-IR" sz="2800" dirty="0" smtClean="0">
                <a:cs typeface="2  Jadid" pitchFamily="2" charset="-78"/>
              </a:rPr>
              <a:t>مراحل تولید قیر امولسیون :‌</a:t>
            </a:r>
            <a:br>
              <a:rPr lang="fa-IR" sz="2800" dirty="0" smtClean="0">
                <a:cs typeface="2  Jadid" pitchFamily="2" charset="-78"/>
              </a:rPr>
            </a:br>
            <a:endParaRPr lang="en-US" sz="2800" dirty="0">
              <a:cs typeface="2  Jadid" pitchFamily="2" charset="-78"/>
            </a:endParaRPr>
          </a:p>
        </p:txBody>
      </p:sp>
      <p:sp>
        <p:nvSpPr>
          <p:cNvPr id="3" name="Content Placeholder 2"/>
          <p:cNvSpPr>
            <a:spLocks noGrp="1"/>
          </p:cNvSpPr>
          <p:nvPr>
            <p:ph type="subTitle" idx="1"/>
          </p:nvPr>
        </p:nvSpPr>
        <p:spPr>
          <a:xfrm>
            <a:off x="533400" y="1828800"/>
            <a:ext cx="7854696" cy="3810000"/>
          </a:xfrm>
        </p:spPr>
        <p:txBody>
          <a:bodyPr>
            <a:normAutofit fontScale="92500"/>
          </a:bodyPr>
          <a:lstStyle/>
          <a:p>
            <a:pPr>
              <a:buNone/>
            </a:pPr>
            <a:r>
              <a:rPr lang="fa-IR" dirty="0" smtClean="0">
                <a:cs typeface="2  Baran" pitchFamily="2" charset="-78"/>
              </a:rPr>
              <a:t>قیر امولسیون از غوطه ور ساختن ذرات ریز شده قیر در آب به دست می آید. در این روش قیر که یک ماده نفتی و غیر قابل حل در آب است را کمی حرارت داده و آن را به داخل مخزنی مجهز به یک همزن قوی پمپ می کنند. همزمان آب داغ به داخل مخزن تزریق می شود. ذرات قیر که توسط دستگاه همزن به صورت گلوله های کوچکی در آمده اند در آب غوطه ور می شوند. بدلیل اینکه این ذرات پس از خاموش شدن دستگاه همزن مجددا به هم نچسبند، یک ماده صابونی در حدود 3 تا 12 لیتر در تن و بسته به نوع محصول به قیر اضافه می شود که این ماده سطح گلوله های قیر را باردار کرده و باعث می شود یکدیگر را دفع کنند. در زمان استفاده به محض مخلوط شدن امولسیون با مصالح سنگی یا پاشیده شدن آن روی سطح جاده، امولسیفایر اثر خود را از دست می دهد و ذرات قیر به مصالح چسبیده و غشاء قیری تشکیل می شود که در این فرایند آب نیز تبخیر می شود.</a:t>
            </a: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828800"/>
          </a:xfrm>
        </p:spPr>
        <p:txBody>
          <a:bodyPr>
            <a:normAutofit/>
          </a:bodyPr>
          <a:lstStyle/>
          <a:p>
            <a:r>
              <a:rPr lang="fa-IR" sz="2800" dirty="0" smtClean="0">
                <a:cs typeface="2  Jadid" pitchFamily="2" charset="-78"/>
              </a:rPr>
              <a:t>روشهای تهیه امولسیون های قیر : </a:t>
            </a:r>
            <a:endParaRPr lang="en-US" sz="2800" dirty="0">
              <a:cs typeface="2  Jadid" pitchFamily="2" charset="-78"/>
            </a:endParaRPr>
          </a:p>
        </p:txBody>
      </p:sp>
      <p:sp>
        <p:nvSpPr>
          <p:cNvPr id="3" name="Content Placeholder 2"/>
          <p:cNvSpPr>
            <a:spLocks noGrp="1"/>
          </p:cNvSpPr>
          <p:nvPr>
            <p:ph type="subTitle" idx="1"/>
          </p:nvPr>
        </p:nvSpPr>
        <p:spPr>
          <a:xfrm>
            <a:off x="533400" y="2590800"/>
            <a:ext cx="7854696" cy="3048000"/>
          </a:xfrm>
        </p:spPr>
        <p:txBody>
          <a:bodyPr>
            <a:normAutofit lnSpcReduction="10000"/>
          </a:bodyPr>
          <a:lstStyle/>
          <a:p>
            <a:pPr>
              <a:buNone/>
            </a:pPr>
            <a:r>
              <a:rPr lang="fa-IR" dirty="0" smtClean="0">
                <a:cs typeface="2  Baran" pitchFamily="2" charset="-78"/>
              </a:rPr>
              <a:t>امروزه دو روش تجارتی جهت تهیه امولسیون قیر مورد نیاز راهسازی متداول است که عبارتند از : </a:t>
            </a:r>
          </a:p>
          <a:p>
            <a:pPr>
              <a:buNone/>
            </a:pPr>
            <a:r>
              <a:rPr lang="fa-IR" dirty="0" smtClean="0">
                <a:cs typeface="2  Baran" pitchFamily="2" charset="-78"/>
              </a:rPr>
              <a:t>روش آسیاب کلوئیدی </a:t>
            </a:r>
          </a:p>
          <a:p>
            <a:pPr>
              <a:buNone/>
            </a:pPr>
            <a:r>
              <a:rPr lang="fa-IR" dirty="0" smtClean="0">
                <a:cs typeface="2  Baran" pitchFamily="2" charset="-78"/>
              </a:rPr>
              <a:t> روش مخلوط کردن سریع </a:t>
            </a:r>
          </a:p>
          <a:p>
            <a:pPr>
              <a:buNone/>
            </a:pPr>
            <a:r>
              <a:rPr lang="fa-IR" dirty="0" smtClean="0">
                <a:cs typeface="2  Baran" pitchFamily="2" charset="-78"/>
              </a:rPr>
              <a:t>اختلاف اساسی این دو روش در این است که در روش آسیاب کلوئیدی امولسیون به طور مداوم تهیه می شود در صورتی که در روش مخلوط کردن سریع امولسیون در تعدادی ظرف مجزا تهیه می شود.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قیرهای امولسیونی و موارد کاربرد</a:t>
            </a:r>
            <a:endParaRPr lang="en-US" dirty="0"/>
          </a:p>
        </p:txBody>
      </p:sp>
      <p:sp>
        <p:nvSpPr>
          <p:cNvPr id="5" name="Subtitle 4"/>
          <p:cNvSpPr>
            <a:spLocks noGrp="1"/>
          </p:cNvSpPr>
          <p:nvPr>
            <p:ph type="subTitle" idx="1"/>
          </p:nvPr>
        </p:nvSpPr>
        <p:spPr>
          <a:xfrm>
            <a:off x="0" y="5057336"/>
            <a:ext cx="5568696" cy="1800664"/>
          </a:xfrm>
        </p:spPr>
        <p:txBody>
          <a:bodyPr>
            <a:normAutofit lnSpcReduction="10000"/>
          </a:bodyPr>
          <a:lstStyle/>
          <a:p>
            <a:r>
              <a:rPr lang="fa-IR" dirty="0" smtClean="0"/>
              <a:t>تهیه و تنظیم : </a:t>
            </a:r>
          </a:p>
          <a:p>
            <a:r>
              <a:rPr lang="fa-IR" dirty="0" smtClean="0"/>
              <a:t>سهیلا علی نژاد</a:t>
            </a:r>
          </a:p>
          <a:p>
            <a:r>
              <a:rPr lang="fa-IR" dirty="0" smtClean="0"/>
              <a:t>دانشجوی کارشناسی ارشد عمران – راه و ترابری</a:t>
            </a:r>
          </a:p>
          <a:p>
            <a:r>
              <a:rPr lang="fa-IR" dirty="0" smtClean="0"/>
              <a:t>علوم و تحقیقات اصفهان</a:t>
            </a:r>
            <a:endParaRPr lang="en-US" dirty="0"/>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1828800"/>
          </a:xfrm>
        </p:spPr>
        <p:txBody>
          <a:bodyPr>
            <a:normAutofit/>
          </a:bodyPr>
          <a:lstStyle/>
          <a:p>
            <a:r>
              <a:rPr lang="fa-IR" sz="2800" dirty="0" smtClean="0">
                <a:cs typeface="2  Jadid" pitchFamily="2" charset="-78"/>
              </a:rPr>
              <a:t>روش آسیاب کلوئیدی : </a:t>
            </a:r>
            <a:endParaRPr lang="en-US" sz="2800" dirty="0">
              <a:cs typeface="2  Jadid" pitchFamily="2" charset="-78"/>
            </a:endParaRPr>
          </a:p>
        </p:txBody>
      </p:sp>
      <p:sp>
        <p:nvSpPr>
          <p:cNvPr id="3" name="Content Placeholder 2"/>
          <p:cNvSpPr>
            <a:spLocks noGrp="1"/>
          </p:cNvSpPr>
          <p:nvPr>
            <p:ph type="subTitle" idx="1"/>
          </p:nvPr>
        </p:nvSpPr>
        <p:spPr>
          <a:xfrm>
            <a:off x="533400" y="2286000"/>
            <a:ext cx="7854696" cy="3429000"/>
          </a:xfrm>
        </p:spPr>
        <p:txBody>
          <a:bodyPr>
            <a:normAutofit/>
          </a:bodyPr>
          <a:lstStyle/>
          <a:p>
            <a:pPr>
              <a:buNone/>
            </a:pPr>
            <a:r>
              <a:rPr lang="fa-IR" dirty="0" smtClean="0">
                <a:cs typeface="2  Baran" pitchFamily="2" charset="-78"/>
              </a:rPr>
              <a:t>آسیاب کلوئیدی از یک میله که درون یک استوانه قرار دارد تشکیل شده است. فاصله بین میله و جدار داخلی استوانه حدود 0/3 تا 0/5 میلی متر است. میله داخل استوانه به کمک برق و با سرعت 10000 فوت در دقیقه گردش می کند. جهت تهیه امولسیون محلول داغ امولسیون ساز در آب و نیز قیر گرم را با نسبت های مشخص و به طور جداگانه در آسیاب کلوئیدی که در حال چرخش می باشد وارد می کنند و از طرف دیگر آسیاب، امولسیون قیر که حالت کاملا یکنواخت دارد خارج می شود. </a:t>
            </a:r>
          </a:p>
          <a:p>
            <a:pPr>
              <a:buNone/>
            </a:pPr>
            <a:r>
              <a:rPr lang="fa-IR" dirty="0" smtClean="0">
                <a:cs typeface="2  Baran" pitchFamily="2" charset="-78"/>
              </a:rPr>
              <a:t>به کمک آسیاب کلوئیدی می توان تا 10000 لیتر امولسیون قیر تهیه نمود.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5" name="Content Placeholder 4"/>
          <p:cNvSpPr>
            <a:spLocks noGrp="1"/>
          </p:cNvSpPr>
          <p:nvPr>
            <p:ph type="subTitle" idx="1"/>
          </p:nvPr>
        </p:nvSpPr>
        <p:spPr>
          <a:xfrm>
            <a:off x="3657600" y="5715000"/>
            <a:ext cx="1834896" cy="1371600"/>
          </a:xfrm>
        </p:spPr>
        <p:txBody>
          <a:bodyPr/>
          <a:lstStyle/>
          <a:p>
            <a:pPr>
              <a:buNone/>
            </a:pPr>
            <a:r>
              <a:rPr lang="fa-IR" dirty="0" smtClean="0"/>
              <a:t>آسیاب کلوئیدی</a:t>
            </a:r>
            <a:endParaRPr lang="en-US" dirty="0"/>
          </a:p>
        </p:txBody>
      </p:sp>
      <p:pic>
        <p:nvPicPr>
          <p:cNvPr id="58370" name="Picture 2" descr="e6"/>
          <p:cNvPicPr>
            <a:picLocks noChangeAspect="1" noChangeArrowheads="1"/>
          </p:cNvPicPr>
          <p:nvPr/>
        </p:nvPicPr>
        <p:blipFill>
          <a:blip r:embed="rId2"/>
          <a:srcRect/>
          <a:stretch>
            <a:fillRect/>
          </a:stretch>
        </p:blipFill>
        <p:spPr bwMode="auto">
          <a:xfrm>
            <a:off x="533400" y="1143000"/>
            <a:ext cx="7924800" cy="4284663"/>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a:xfrm>
            <a:off x="2743200" y="5791200"/>
            <a:ext cx="3968496" cy="762000"/>
          </a:xfrm>
        </p:spPr>
        <p:txBody>
          <a:bodyPr/>
          <a:lstStyle/>
          <a:p>
            <a:r>
              <a:rPr lang="fa-IR" dirty="0" smtClean="0"/>
              <a:t>آسیاب کلوئیدی نصب شده در پلنت</a:t>
            </a:r>
            <a:endParaRPr lang="en-US" dirty="0"/>
          </a:p>
        </p:txBody>
      </p:sp>
      <p:pic>
        <p:nvPicPr>
          <p:cNvPr id="59394" name="Picture 2" descr="e7"/>
          <p:cNvPicPr>
            <a:picLocks noChangeAspect="1" noChangeArrowheads="1"/>
          </p:cNvPicPr>
          <p:nvPr/>
        </p:nvPicPr>
        <p:blipFill>
          <a:blip r:embed="rId2"/>
          <a:srcRect/>
          <a:stretch>
            <a:fillRect/>
          </a:stretch>
        </p:blipFill>
        <p:spPr bwMode="auto">
          <a:xfrm>
            <a:off x="533400" y="762000"/>
            <a:ext cx="7924800" cy="4721225"/>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9"/>
          <p:cNvPicPr>
            <a:picLocks noGrp="1" noChangeAspect="1" noChangeArrowheads="1"/>
          </p:cNvPicPr>
          <p:nvPr>
            <p:ph idx="4294967295"/>
          </p:nvPr>
        </p:nvPicPr>
        <p:blipFill>
          <a:blip r:embed="rId2"/>
          <a:srcRect/>
          <a:stretch>
            <a:fillRect/>
          </a:stretch>
        </p:blipFill>
        <p:spPr bwMode="auto">
          <a:xfrm>
            <a:off x="4976552" y="914400"/>
            <a:ext cx="3862647" cy="3124200"/>
          </a:xfrm>
          <a:prstGeom prst="rect">
            <a:avLst/>
          </a:prstGeom>
          <a:noFill/>
          <a:ln w="9525">
            <a:noFill/>
            <a:miter lim="800000"/>
            <a:headEnd/>
            <a:tailEnd/>
          </a:ln>
        </p:spPr>
      </p:pic>
      <p:pic>
        <p:nvPicPr>
          <p:cNvPr id="60418" name="Picture 2" descr="e8"/>
          <p:cNvPicPr>
            <a:picLocks noChangeAspect="1" noChangeArrowheads="1"/>
          </p:cNvPicPr>
          <p:nvPr/>
        </p:nvPicPr>
        <p:blipFill>
          <a:blip r:embed="rId3"/>
          <a:srcRect/>
          <a:stretch>
            <a:fillRect/>
          </a:stretch>
        </p:blipFill>
        <p:spPr bwMode="auto">
          <a:xfrm>
            <a:off x="381000" y="914400"/>
            <a:ext cx="3962400" cy="3082480"/>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1" y="6139258"/>
            <a:ext cx="914400" cy="718742"/>
          </a:xfrm>
          <a:prstGeom prst="rect">
            <a:avLst/>
          </a:prstGeom>
          <a:noFill/>
          <a:ln w="9525">
            <a:noFill/>
            <a:miter lim="800000"/>
            <a:headEnd/>
            <a:tailEnd/>
          </a:ln>
          <a:effectLst/>
        </p:spPr>
      </p:pic>
      <p:sp>
        <p:nvSpPr>
          <p:cNvPr id="10" name="TextBox 9"/>
          <p:cNvSpPr txBox="1"/>
          <p:nvPr/>
        </p:nvSpPr>
        <p:spPr>
          <a:xfrm>
            <a:off x="1143000" y="4343400"/>
            <a:ext cx="2286000" cy="954107"/>
          </a:xfrm>
          <a:prstGeom prst="rect">
            <a:avLst/>
          </a:prstGeom>
          <a:noFill/>
        </p:spPr>
        <p:txBody>
          <a:bodyPr wrap="square" rtlCol="0">
            <a:spAutoFit/>
          </a:bodyPr>
          <a:lstStyle/>
          <a:p>
            <a:r>
              <a:rPr lang="fa-IR" sz="2800" dirty="0" smtClean="0">
                <a:cs typeface="2  Baran" pitchFamily="2" charset="-78"/>
              </a:rPr>
              <a:t>بخش گردنده آسیاب کلوئیدی       </a:t>
            </a:r>
            <a:endParaRPr lang="en-US" sz="2800" dirty="0">
              <a:cs typeface="2  Baran" pitchFamily="2" charset="-78"/>
            </a:endParaRPr>
          </a:p>
        </p:txBody>
      </p:sp>
      <p:sp>
        <p:nvSpPr>
          <p:cNvPr id="13" name="TextBox 12"/>
          <p:cNvSpPr txBox="1"/>
          <p:nvPr/>
        </p:nvSpPr>
        <p:spPr>
          <a:xfrm>
            <a:off x="5943600" y="4343400"/>
            <a:ext cx="2209800" cy="954107"/>
          </a:xfrm>
          <a:prstGeom prst="rect">
            <a:avLst/>
          </a:prstGeom>
          <a:noFill/>
        </p:spPr>
        <p:txBody>
          <a:bodyPr wrap="square" rtlCol="0">
            <a:spAutoFit/>
          </a:bodyPr>
          <a:lstStyle/>
          <a:p>
            <a:r>
              <a:rPr lang="fa-IR" sz="2800" dirty="0" smtClean="0">
                <a:cs typeface="2  Baran" pitchFamily="2" charset="-78"/>
              </a:rPr>
              <a:t>بخش ثابت آسیاب کلوئیدی    </a:t>
            </a:r>
            <a:endParaRPr lang="en-US" sz="2800" dirty="0">
              <a:cs typeface="2  Bara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62466" name="Picture 2" descr="e10"/>
          <p:cNvPicPr>
            <a:picLocks noChangeAspect="1" noChangeArrowheads="1"/>
          </p:cNvPicPr>
          <p:nvPr/>
        </p:nvPicPr>
        <p:blipFill>
          <a:blip r:embed="rId2"/>
          <a:srcRect/>
          <a:stretch>
            <a:fillRect/>
          </a:stretch>
        </p:blipFill>
        <p:spPr bwMode="auto">
          <a:xfrm>
            <a:off x="533400" y="457200"/>
            <a:ext cx="7924800" cy="4780993"/>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
        <p:nvSpPr>
          <p:cNvPr id="8" name="TextBox 7"/>
          <p:cNvSpPr txBox="1"/>
          <p:nvPr/>
        </p:nvSpPr>
        <p:spPr>
          <a:xfrm>
            <a:off x="2743200" y="5638800"/>
            <a:ext cx="3918531" cy="523220"/>
          </a:xfrm>
          <a:prstGeom prst="rect">
            <a:avLst/>
          </a:prstGeom>
          <a:noFill/>
        </p:spPr>
        <p:txBody>
          <a:bodyPr wrap="square" rtlCol="0">
            <a:spAutoFit/>
          </a:bodyPr>
          <a:lstStyle/>
          <a:p>
            <a:r>
              <a:rPr lang="fa-IR" sz="2800" dirty="0" smtClean="0">
                <a:cs typeface="2  Baran" pitchFamily="2" charset="-78"/>
              </a:rPr>
              <a:t>ورودی و خروجی آسیاب کلوئیدی </a:t>
            </a:r>
            <a:endParaRPr lang="en-US" sz="2800" dirty="0">
              <a:cs typeface="2  Bara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851648" cy="1143000"/>
          </a:xfrm>
        </p:spPr>
        <p:txBody>
          <a:bodyPr>
            <a:normAutofit/>
          </a:bodyPr>
          <a:lstStyle/>
          <a:p>
            <a:r>
              <a:rPr lang="fa-IR" sz="2800" dirty="0" smtClean="0">
                <a:cs typeface="2  Jadid" pitchFamily="2" charset="-78"/>
              </a:rPr>
              <a:t>روش مخلوط کردن سریع : </a:t>
            </a:r>
            <a:endParaRPr lang="en-US" sz="2800" dirty="0">
              <a:cs typeface="2  Jadid" pitchFamily="2" charset="-78"/>
            </a:endParaRPr>
          </a:p>
        </p:txBody>
      </p:sp>
      <p:sp>
        <p:nvSpPr>
          <p:cNvPr id="3" name="Content Placeholder 2"/>
          <p:cNvSpPr>
            <a:spLocks noGrp="1"/>
          </p:cNvSpPr>
          <p:nvPr>
            <p:ph type="subTitle" idx="1"/>
          </p:nvPr>
        </p:nvSpPr>
        <p:spPr>
          <a:xfrm>
            <a:off x="533400" y="1981200"/>
            <a:ext cx="7854696" cy="4267200"/>
          </a:xfrm>
        </p:spPr>
        <p:txBody>
          <a:bodyPr>
            <a:normAutofit fontScale="92500" lnSpcReduction="10000"/>
          </a:bodyPr>
          <a:lstStyle/>
          <a:p>
            <a:pPr>
              <a:buNone/>
            </a:pPr>
            <a:r>
              <a:rPr lang="fa-IR" dirty="0" smtClean="0">
                <a:cs typeface="2  Baran" pitchFamily="2" charset="-78"/>
              </a:rPr>
              <a:t>در این روش قیر داغ را وارد محلول رقیق قلیایی می کنند و عمل امولسیون سازی با فعل و انفعالی که بین اسیدهای آلی موجود در محلول قلیایی و قیر انجام می شود، صورت می گیرد. </a:t>
            </a:r>
          </a:p>
          <a:p>
            <a:pPr>
              <a:buNone/>
            </a:pPr>
            <a:r>
              <a:rPr lang="fa-IR" dirty="0" smtClean="0">
                <a:cs typeface="2  Baran" pitchFamily="2" charset="-78"/>
              </a:rPr>
              <a:t>طرز عمل به این صورت است که مقدار معینی آب که درجه حرارت آن تا نزدیک نقطه جوش رسیده باشد در یک مخلوط کن 1200لیتری وارد می کنند. مخلوط کن مجهز به یک دستگاه هم زن با پروانه هایی است که سریعا می گردند. هم زن نباید در مرکز مخلوط کن نصب شود زیرا تولید گرداب می نماید. معمولا هم زن در فاصله کمی دورتر از مرکز مخلوط کن نصب می شود. قلیا به همراه آب وارد مخلوط کن شده و سپس قیر گرم که در حدود  100 درجه سانتی گراد حرارت دارد، آهسته ولی مداوم به همراه همزدن پیوسته وارد مخلوط کن می شود. امولسیونی که به این روش تهیه می شود به یکنواختی روش آسیاب کلوئیدی نبوده و در معرض هوا قرار دادن آن سبب تبخیر آب آن شده و منجر به پوسته بستن یا لخته شدن امولسیون می گردد.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914400"/>
          </a:xfrm>
        </p:spPr>
        <p:txBody>
          <a:bodyPr>
            <a:normAutofit/>
          </a:bodyPr>
          <a:lstStyle/>
          <a:p>
            <a:r>
              <a:rPr lang="fa-IR" sz="2800" dirty="0" smtClean="0">
                <a:cs typeface="2  Jadid" pitchFamily="2" charset="-78"/>
              </a:rPr>
              <a:t>دسته بندی امولسیون ها : </a:t>
            </a:r>
            <a:br>
              <a:rPr lang="fa-IR" sz="2800" dirty="0" smtClean="0">
                <a:cs typeface="2  Jadid" pitchFamily="2" charset="-78"/>
              </a:rPr>
            </a:br>
            <a:endParaRPr lang="en-US" sz="2800" dirty="0">
              <a:cs typeface="2  Jadid" pitchFamily="2" charset="-78"/>
            </a:endParaRPr>
          </a:p>
        </p:txBody>
      </p:sp>
      <p:sp>
        <p:nvSpPr>
          <p:cNvPr id="3" name="Content Placeholder 2"/>
          <p:cNvSpPr>
            <a:spLocks noGrp="1"/>
          </p:cNvSpPr>
          <p:nvPr>
            <p:ph type="subTitle" idx="1"/>
          </p:nvPr>
        </p:nvSpPr>
        <p:spPr>
          <a:xfrm>
            <a:off x="533400" y="1524000"/>
            <a:ext cx="7854696" cy="3657600"/>
          </a:xfrm>
        </p:spPr>
        <p:txBody>
          <a:bodyPr>
            <a:normAutofit fontScale="92500" lnSpcReduction="20000"/>
          </a:bodyPr>
          <a:lstStyle/>
          <a:p>
            <a:pPr>
              <a:buNone/>
            </a:pPr>
            <a:r>
              <a:rPr lang="fa-IR" sz="1800" dirty="0" smtClean="0">
                <a:cs typeface="2  Jadid" pitchFamily="2" charset="-78"/>
              </a:rPr>
              <a:t>بر اساس نوع فاز معلق :</a:t>
            </a:r>
          </a:p>
          <a:p>
            <a:r>
              <a:rPr lang="fa-IR" sz="2800" dirty="0" smtClean="0">
                <a:cs typeface="2  Baran" pitchFamily="2" charset="-78"/>
              </a:rPr>
              <a:t>امولسیون ها به لحاظ نوع فاز معلق به دو دسته آب در روغن ( امولسیون آبی ) و روغن در آب ( امولسیون روغنی ) تقسیم می شوند.</a:t>
            </a:r>
          </a:p>
          <a:p>
            <a:r>
              <a:rPr lang="fa-IR" sz="1800" dirty="0" smtClean="0">
                <a:cs typeface="2  Jadid" pitchFamily="2" charset="-78"/>
              </a:rPr>
              <a:t>بر اساس نوع بار الکتریکی : </a:t>
            </a:r>
          </a:p>
          <a:p>
            <a:r>
              <a:rPr lang="fa-IR" sz="2800" dirty="0" smtClean="0">
                <a:cs typeface="2  Baran" pitchFamily="2" charset="-78"/>
              </a:rPr>
              <a:t>امولسیون های قیری بر اساس نوع بار الکتریکی ایجاد کننده در سطح ذرات معلق قیر به دو گروه آنیونیک و کاتیونیک تقسیم می شوندکه مشخصات فنی هر کدام به تفکیک در جدول ذیل ارائه شده است. </a:t>
            </a:r>
          </a:p>
          <a:p>
            <a:r>
              <a:rPr lang="fa-IR" sz="2800" dirty="0" smtClean="0">
                <a:cs typeface="2  Baran" pitchFamily="2" charset="-78"/>
              </a:rPr>
              <a:t>از آنجا که امولسیون های آنیونیک و کاتیونیک با هم سازگاری ندارند چنانچه مخلوط شوند بارهای مثبت و منفی آنها یکدیگر را خنثی نموده و امولسیون لخته لخته می گردد.</a:t>
            </a:r>
            <a:endParaRPr lang="fa-IR" sz="3000" dirty="0" smtClean="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4427984" y="4953000"/>
            <a:ext cx="2506216" cy="1905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8288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0"/>
            <a:ext cx="7851648" cy="1676400"/>
          </a:xfrm>
        </p:spPr>
        <p:txBody>
          <a:bodyPr>
            <a:normAutofit/>
          </a:bodyPr>
          <a:lstStyle/>
          <a:p>
            <a:r>
              <a:rPr lang="fa-IR" sz="2800" dirty="0" smtClean="0">
                <a:cs typeface="2  Jadid" pitchFamily="2" charset="-78"/>
              </a:rPr>
              <a:t>امولسیون های آنیونیک : </a:t>
            </a:r>
            <a:endParaRPr lang="en-US" sz="2800" dirty="0">
              <a:cs typeface="2  Jadid" pitchFamily="2" charset="-78"/>
            </a:endParaRPr>
          </a:p>
        </p:txBody>
      </p:sp>
      <p:sp>
        <p:nvSpPr>
          <p:cNvPr id="3" name="Content Placeholder 2"/>
          <p:cNvSpPr>
            <a:spLocks noGrp="1"/>
          </p:cNvSpPr>
          <p:nvPr>
            <p:ph type="subTitle" idx="1"/>
          </p:nvPr>
        </p:nvSpPr>
        <p:spPr>
          <a:xfrm>
            <a:off x="685800" y="1981200"/>
            <a:ext cx="5943600" cy="4648200"/>
          </a:xfrm>
        </p:spPr>
        <p:txBody>
          <a:bodyPr>
            <a:normAutofit fontScale="92500" lnSpcReduction="20000"/>
          </a:bodyPr>
          <a:lstStyle/>
          <a:p>
            <a:pPr>
              <a:buNone/>
            </a:pPr>
            <a:r>
              <a:rPr lang="fa-IR" dirty="0" smtClean="0">
                <a:cs typeface="2  Baran" pitchFamily="2" charset="-78"/>
              </a:rPr>
              <a:t>با استفاده از امولسیفایر هایی که بر پایه املاح قلیایی اسید های آلی هستند و در محلول آبی تولید یک کاتیون فلزی یا یک آنیون با ساختمان آلی می نمایند، می توان  سطح ذرات قیر را دارای بار منفی نمود. این نوع از امولسیون های قیری را آنیونیک می نامند که به سه نوع زود شکن، کند شکن و دیر شکن تقسیم می شوند. </a:t>
            </a:r>
          </a:p>
          <a:p>
            <a:pPr>
              <a:buNone/>
            </a:pPr>
            <a:r>
              <a:rPr lang="fa-IR" dirty="0" smtClean="0">
                <a:cs typeface="2  Baran" pitchFamily="2" charset="-78"/>
              </a:rPr>
              <a:t>پیشوندها و پسوندهای فوق دارای معانی زیر می باشند : </a:t>
            </a:r>
          </a:p>
          <a:p>
            <a:r>
              <a:rPr lang="fa-IR" dirty="0" smtClean="0">
                <a:cs typeface="2  Baran" pitchFamily="2" charset="-78"/>
              </a:rPr>
              <a:t>پیشوند : معرف ایجاد پوشش قیر با ضخامت بیشتر روی سنگدانه هاست. </a:t>
            </a:r>
          </a:p>
          <a:p>
            <a:pPr>
              <a:buNone/>
            </a:pPr>
            <a:r>
              <a:rPr lang="fa-IR" dirty="0" smtClean="0">
                <a:cs typeface="2  Baran" pitchFamily="2" charset="-78"/>
              </a:rPr>
              <a:t>پسوندهای 1و2 : به ترتیب معرف درصد قیر کم تر و بیشتر در امولسیون می باشند. </a:t>
            </a:r>
          </a:p>
          <a:p>
            <a:pPr>
              <a:buNone/>
            </a:pPr>
            <a:r>
              <a:rPr lang="fa-IR" dirty="0" smtClean="0">
                <a:cs typeface="2  Baran" pitchFamily="2" charset="-78"/>
              </a:rPr>
              <a:t>پسوند : معرف کاربرد قیر خالص با درجه نفوذ کم تر می باشد. </a:t>
            </a:r>
          </a:p>
          <a:p>
            <a:pPr>
              <a:buNone/>
            </a:pPr>
            <a:r>
              <a:rPr lang="fa-IR" dirty="0" smtClean="0">
                <a:cs typeface="2  Baran" pitchFamily="2" charset="-78"/>
              </a:rPr>
              <a:t>پسوند برای امولسیون کند شکن : نشانه کاربرد این امولسیون برای اختلاط با مصالح ماسه ای است. </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1" descr="http://www.petroluvin.com/images/stories/e1(a).JPG"/>
          <p:cNvPicPr>
            <a:picLocks noChangeAspect="1" noChangeArrowheads="1"/>
          </p:cNvPicPr>
          <p:nvPr/>
        </p:nvPicPr>
        <p:blipFill>
          <a:blip r:embed="rId3" r:link="rId4"/>
          <a:srcRect/>
          <a:stretch>
            <a:fillRect/>
          </a:stretch>
        </p:blipFill>
        <p:spPr bwMode="auto">
          <a:xfrm>
            <a:off x="6934200" y="2743200"/>
            <a:ext cx="2209800" cy="2057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14338" name="Picture 2" descr="K:\oil\جدول 1.jpg"/>
          <p:cNvPicPr>
            <a:picLocks noGrp="1" noChangeAspect="1" noChangeArrowheads="1"/>
          </p:cNvPicPr>
          <p:nvPr>
            <p:ph idx="4294967295"/>
          </p:nvPr>
        </p:nvPicPr>
        <p:blipFill>
          <a:blip r:embed="rId2"/>
          <a:srcRect/>
          <a:stretch>
            <a:fillRect/>
          </a:stretch>
        </p:blipFill>
        <p:spPr bwMode="auto">
          <a:xfrm>
            <a:off x="533400" y="990600"/>
            <a:ext cx="7924800" cy="3657600"/>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6172200" y="4953000"/>
            <a:ext cx="2286000" cy="1143000"/>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2667000" y="4953000"/>
            <a:ext cx="3505200" cy="1143000"/>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533400" y="4953000"/>
            <a:ext cx="2190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15362" name="Picture 2" descr="K:\oil\جدول 2.jpg"/>
          <p:cNvPicPr>
            <a:picLocks noGrp="1" noChangeAspect="1" noChangeArrowheads="1"/>
          </p:cNvPicPr>
          <p:nvPr>
            <p:ph idx="4294967295"/>
          </p:nvPr>
        </p:nvPicPr>
        <p:blipFill>
          <a:blip r:embed="rId2"/>
          <a:srcRect/>
          <a:stretch>
            <a:fillRect/>
          </a:stretch>
        </p:blipFill>
        <p:spPr bwMode="auto">
          <a:xfrm>
            <a:off x="0" y="533400"/>
            <a:ext cx="9144000" cy="59420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3200" y="838200"/>
            <a:ext cx="1828800" cy="990600"/>
          </a:xfrm>
        </p:spPr>
        <p:txBody>
          <a:bodyPr>
            <a:normAutofit/>
          </a:bodyPr>
          <a:lstStyle/>
          <a:p>
            <a:r>
              <a:rPr lang="fa-IR" sz="2800" dirty="0" smtClean="0">
                <a:cs typeface="2  Jadid" pitchFamily="2" charset="-78"/>
              </a:rPr>
              <a:t>پیشگفتار</a:t>
            </a:r>
            <a:r>
              <a:rPr lang="fa-IR" sz="2800" dirty="0" smtClean="0">
                <a:cs typeface="2  Majid Shadow" pitchFamily="2" charset="-78"/>
              </a:rPr>
              <a:t> :</a:t>
            </a:r>
            <a:endParaRPr lang="en-US" sz="2800" dirty="0">
              <a:cs typeface="2  Majid Shadow" pitchFamily="2" charset="-78"/>
            </a:endParaRPr>
          </a:p>
        </p:txBody>
      </p:sp>
      <p:sp>
        <p:nvSpPr>
          <p:cNvPr id="3" name="Content Placeholder 2"/>
          <p:cNvSpPr>
            <a:spLocks noGrp="1"/>
          </p:cNvSpPr>
          <p:nvPr>
            <p:ph type="subTitle" idx="1"/>
          </p:nvPr>
        </p:nvSpPr>
        <p:spPr>
          <a:xfrm>
            <a:off x="609600" y="1981200"/>
            <a:ext cx="7854696" cy="1752600"/>
          </a:xfrm>
        </p:spPr>
        <p:txBody>
          <a:bodyPr/>
          <a:lstStyle/>
          <a:p>
            <a:pPr>
              <a:buNone/>
            </a:pPr>
            <a:r>
              <a:rPr lang="fa-IR" dirty="0" smtClean="0">
                <a:cs typeface="2  Baran" pitchFamily="2" charset="-78"/>
              </a:rPr>
              <a:t>استراتژی جهانی در حفظ و حراست از محیط زیست و ملاحظات فنی – اقتصادی باعث گردیده است تا طرح جایگزینی قیرهای امولسیونی به جای قیرهای محلول در عملیات راهسازی تهیه وکارخانجاتی برای تولید قیر امولسیونی احداث گردد.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2050" name="Picture 2" descr="K:\oil\شركت پالايش نفت جي.jpg"/>
          <p:cNvPicPr>
            <a:picLocks noChangeAspect="1" noChangeArrowheads="1"/>
          </p:cNvPicPr>
          <p:nvPr/>
        </p:nvPicPr>
        <p:blipFill>
          <a:blip r:embed="rId3"/>
          <a:srcRect/>
          <a:stretch>
            <a:fillRect/>
          </a:stretch>
        </p:blipFill>
        <p:spPr bwMode="auto">
          <a:xfrm>
            <a:off x="1524000" y="3810000"/>
            <a:ext cx="6400800" cy="3048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5410200" cy="1600200"/>
          </a:xfrm>
        </p:spPr>
        <p:txBody>
          <a:bodyPr>
            <a:normAutofit/>
          </a:bodyPr>
          <a:lstStyle/>
          <a:p>
            <a:r>
              <a:rPr lang="fa-IR" sz="2800" dirty="0" smtClean="0">
                <a:cs typeface="2  Jadid" pitchFamily="2" charset="-78"/>
              </a:rPr>
              <a:t>امولسیون های کاتیونیک : </a:t>
            </a:r>
            <a:endParaRPr lang="en-US" sz="2800" dirty="0">
              <a:cs typeface="2  Jadid" pitchFamily="2" charset="-78"/>
            </a:endParaRPr>
          </a:p>
        </p:txBody>
      </p:sp>
      <p:sp>
        <p:nvSpPr>
          <p:cNvPr id="3" name="Content Placeholder 2"/>
          <p:cNvSpPr>
            <a:spLocks noGrp="1"/>
          </p:cNvSpPr>
          <p:nvPr>
            <p:ph type="subTitle" idx="1"/>
          </p:nvPr>
        </p:nvSpPr>
        <p:spPr>
          <a:xfrm>
            <a:off x="838200" y="1828800"/>
            <a:ext cx="5873496" cy="5029200"/>
          </a:xfrm>
        </p:spPr>
        <p:txBody>
          <a:bodyPr>
            <a:normAutofit/>
          </a:bodyPr>
          <a:lstStyle/>
          <a:p>
            <a:pPr>
              <a:buNone/>
            </a:pPr>
            <a:r>
              <a:rPr lang="fa-IR" dirty="0" smtClean="0">
                <a:cs typeface="2  Baran" pitchFamily="2" charset="-78"/>
              </a:rPr>
              <a:t>با استفاده از امولسیفایرهایی که بر پایه ترکیبات نمک های آمونیم یا آمین ها هستند، می توان سطح ذرات قیر را دارای بار مثبت نمود. آن قسمتی از مولکول که حامل بار مثبت است دارای ساختمان آلی با زنجیر طویل آلیفاتیک بوده که در قیر نیز محلول است.  این نوع از امولسیون های قیری را کاتیونیک می نامند که به سه نوع زود شکن، کند شکن و دیر شکن تقسیم می شوند. </a:t>
            </a:r>
          </a:p>
          <a:p>
            <a:pPr>
              <a:buNone/>
            </a:pPr>
            <a:r>
              <a:rPr lang="fa-IR" dirty="0" smtClean="0">
                <a:cs typeface="2  Baran" pitchFamily="2" charset="-78"/>
              </a:rPr>
              <a:t>پیشوندها و پسوندهای فوق دارای معانی زیر می باشند : </a:t>
            </a:r>
          </a:p>
          <a:p>
            <a:pPr>
              <a:buNone/>
            </a:pPr>
            <a:r>
              <a:rPr lang="fa-IR" dirty="0" smtClean="0">
                <a:cs typeface="2  Baran" pitchFamily="2" charset="-78"/>
              </a:rPr>
              <a:t>پیشوند : نشانه کاتیونیک می باشد. </a:t>
            </a:r>
          </a:p>
          <a:p>
            <a:pPr>
              <a:buNone/>
            </a:pPr>
            <a:r>
              <a:rPr lang="fa-IR" dirty="0" smtClean="0">
                <a:cs typeface="2  Baran" pitchFamily="2" charset="-78"/>
              </a:rPr>
              <a:t>پیشوند های 1و2 : معانی مشابه امولسیون های آنیونیک دارند.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descr="http://www.petroluvin.com/images/stories/e1(b).JPG"/>
          <p:cNvPicPr>
            <a:picLocks noChangeAspect="1" noChangeArrowheads="1"/>
          </p:cNvPicPr>
          <p:nvPr/>
        </p:nvPicPr>
        <p:blipFill>
          <a:blip r:embed="rId3" r:link="rId4"/>
          <a:srcRect/>
          <a:stretch>
            <a:fillRect/>
          </a:stretch>
        </p:blipFill>
        <p:spPr bwMode="auto">
          <a:xfrm>
            <a:off x="7010400" y="2438400"/>
            <a:ext cx="2133600" cy="2057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16386" name="Picture 2" descr="K:\oil\جدول 3.jpg"/>
          <p:cNvPicPr>
            <a:picLocks noGrp="1" noChangeAspect="1" noChangeArrowheads="1"/>
          </p:cNvPicPr>
          <p:nvPr>
            <p:ph idx="4294967295"/>
          </p:nvPr>
        </p:nvPicPr>
        <p:blipFill>
          <a:blip r:embed="rId2"/>
          <a:srcRect/>
          <a:stretch>
            <a:fillRect/>
          </a:stretch>
        </p:blipFill>
        <p:spPr bwMode="auto">
          <a:xfrm>
            <a:off x="533400" y="1219200"/>
            <a:ext cx="7915275" cy="3276600"/>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6096000" y="4876800"/>
            <a:ext cx="2362200" cy="1143000"/>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2667000" y="4876800"/>
            <a:ext cx="3505200" cy="1143000"/>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533400" y="4876800"/>
            <a:ext cx="2190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17410" name="Picture 2" descr="K:\oil\جدول 4.jpg"/>
          <p:cNvPicPr>
            <a:picLocks noGrp="1" noChangeAspect="1" noChangeArrowheads="1"/>
          </p:cNvPicPr>
          <p:nvPr>
            <p:ph idx="4294967295"/>
          </p:nvPr>
        </p:nvPicPr>
        <p:blipFill>
          <a:blip r:embed="rId2"/>
          <a:srcRect/>
          <a:stretch>
            <a:fillRect/>
          </a:stretch>
        </p:blipFill>
        <p:spPr bwMode="auto">
          <a:xfrm>
            <a:off x="123825" y="152400"/>
            <a:ext cx="9020175" cy="6705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7851648" cy="838200"/>
          </a:xfrm>
        </p:spPr>
        <p:txBody>
          <a:bodyPr>
            <a:normAutofit/>
          </a:bodyPr>
          <a:lstStyle/>
          <a:p>
            <a:r>
              <a:rPr lang="fa-IR" sz="2800" dirty="0" smtClean="0">
                <a:cs typeface="2  Jadid" pitchFamily="2" charset="-78"/>
              </a:rPr>
              <a:t>نکات مورد توجه در تهیه امولسیون های آسفالتی : </a:t>
            </a:r>
            <a:endParaRPr lang="en-US" sz="2800" dirty="0">
              <a:cs typeface="2  Jadid" pitchFamily="2" charset="-78"/>
            </a:endParaRPr>
          </a:p>
        </p:txBody>
      </p:sp>
      <p:sp>
        <p:nvSpPr>
          <p:cNvPr id="3" name="Content Placeholder 2"/>
          <p:cNvSpPr>
            <a:spLocks noGrp="1"/>
          </p:cNvSpPr>
          <p:nvPr>
            <p:ph type="subTitle" idx="1"/>
          </p:nvPr>
        </p:nvSpPr>
        <p:spPr>
          <a:xfrm>
            <a:off x="533400" y="1905000"/>
            <a:ext cx="7854696" cy="4648200"/>
          </a:xfrm>
        </p:spPr>
        <p:txBody>
          <a:bodyPr>
            <a:normAutofit fontScale="85000" lnSpcReduction="20000"/>
          </a:bodyPr>
          <a:lstStyle/>
          <a:p>
            <a:pPr>
              <a:buNone/>
            </a:pPr>
            <a:r>
              <a:rPr lang="fa-IR" dirty="0" smtClean="0">
                <a:cs typeface="2  Baran" pitchFamily="2" charset="-78"/>
              </a:rPr>
              <a:t>در تهیه امولسیون های آسفالتی کافیست تا محلول امولسیون ساز از یک سو و قیر از سوی دیگر وارد خرد کننده های مکانیکی شده تا از ظرف دیگر امولسیون قیر به دست آید. برای این کار باید نکات زیر رعایت شود : </a:t>
            </a:r>
          </a:p>
          <a:p>
            <a:pPr>
              <a:buNone/>
            </a:pPr>
            <a:r>
              <a:rPr lang="fa-IR" dirty="0" smtClean="0">
                <a:cs typeface="2  Baran" pitchFamily="2" charset="-78"/>
              </a:rPr>
              <a:t>1- قیر به ذره های ریز تبدیل شده و در فاز آب پخش گردد. این امر به وسیله همزن های معمولی یا خرد کننده های مکانیکی که با سرعت زیاد ( در حدود 3600 دور در دقیقه ) عمل می کنند، انجام می شود. </a:t>
            </a:r>
          </a:p>
          <a:p>
            <a:pPr>
              <a:buNone/>
            </a:pPr>
            <a:r>
              <a:rPr lang="fa-IR" dirty="0" smtClean="0">
                <a:cs typeface="2  Baran" pitchFamily="2" charset="-78"/>
              </a:rPr>
              <a:t>2- ماده امولسیون ساز مناسبی انتخاب شود چنانکه بر اثر آمیختگی با آب و ذره های قیر، سیستم کلوئیدی پایداری پدید آید. </a:t>
            </a:r>
          </a:p>
          <a:p>
            <a:pPr>
              <a:buNone/>
            </a:pPr>
            <a:r>
              <a:rPr lang="fa-IR" dirty="0" smtClean="0">
                <a:cs typeface="2  Baran" pitchFamily="2" charset="-78"/>
              </a:rPr>
              <a:t>3- شرایط کار از جمله دمای آب، دمای قیر و مقدار مواد مصرفی اولیه بر مبنای نوع قیرها بنا به فرمول مشخصی تنظیم شود. </a:t>
            </a:r>
          </a:p>
          <a:p>
            <a:pPr>
              <a:buNone/>
            </a:pPr>
            <a:r>
              <a:rPr lang="fa-IR" dirty="0" smtClean="0">
                <a:cs typeface="2  Baran" pitchFamily="2" charset="-78"/>
              </a:rPr>
              <a:t>انواع امولسیون های آسفالتی : </a:t>
            </a:r>
          </a:p>
          <a:p>
            <a:pPr>
              <a:buNone/>
            </a:pPr>
            <a:r>
              <a:rPr lang="fa-IR" dirty="0" smtClean="0">
                <a:cs typeface="2  Baran" pitchFamily="2" charset="-78"/>
              </a:rPr>
              <a:t>1- امولسیون های آنیونیک آسفالتی </a:t>
            </a:r>
          </a:p>
          <a:p>
            <a:pPr>
              <a:buNone/>
            </a:pPr>
            <a:r>
              <a:rPr lang="fa-IR" dirty="0" smtClean="0">
                <a:cs typeface="2  Baran" pitchFamily="2" charset="-78"/>
              </a:rPr>
              <a:t>2- امولسیون های کاتیونیک آسفالتی </a:t>
            </a:r>
          </a:p>
          <a:p>
            <a:pPr>
              <a:buNone/>
            </a:pPr>
            <a:r>
              <a:rPr lang="fa-IR" dirty="0" smtClean="0">
                <a:cs typeface="2  Baran" pitchFamily="2" charset="-78"/>
              </a:rPr>
              <a:t>3- امولسیون های رسی آسفالتی</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5867400" cy="685800"/>
          </a:xfrm>
        </p:spPr>
        <p:txBody>
          <a:bodyPr>
            <a:normAutofit/>
          </a:bodyPr>
          <a:lstStyle/>
          <a:p>
            <a:r>
              <a:rPr lang="fa-IR" sz="2800" dirty="0" smtClean="0">
                <a:cs typeface="2  Jadid" pitchFamily="2" charset="-78"/>
              </a:rPr>
              <a:t>امولسیون </a:t>
            </a:r>
            <a:r>
              <a:rPr lang="fa-IR" sz="2800" smtClean="0">
                <a:cs typeface="2  Jadid" pitchFamily="2" charset="-78"/>
              </a:rPr>
              <a:t>آنیونیک آسفالتی </a:t>
            </a:r>
            <a:r>
              <a:rPr lang="fa-IR" sz="2800" dirty="0" smtClean="0">
                <a:cs typeface="2  Jadid" pitchFamily="2" charset="-78"/>
              </a:rPr>
              <a:t>: </a:t>
            </a:r>
            <a:endParaRPr lang="en-US" sz="2800" dirty="0">
              <a:cs typeface="2  Jadid" pitchFamily="2" charset="-78"/>
            </a:endParaRPr>
          </a:p>
        </p:txBody>
      </p:sp>
      <p:sp>
        <p:nvSpPr>
          <p:cNvPr id="3" name="Content Placeholder 2"/>
          <p:cNvSpPr>
            <a:spLocks noGrp="1"/>
          </p:cNvSpPr>
          <p:nvPr>
            <p:ph type="subTitle" idx="1"/>
          </p:nvPr>
        </p:nvSpPr>
        <p:spPr>
          <a:xfrm>
            <a:off x="533400" y="1447800"/>
            <a:ext cx="5867400" cy="4876800"/>
          </a:xfrm>
        </p:spPr>
        <p:txBody>
          <a:bodyPr>
            <a:normAutofit fontScale="92500"/>
          </a:bodyPr>
          <a:lstStyle/>
          <a:p>
            <a:pPr>
              <a:buNone/>
            </a:pPr>
            <a:r>
              <a:rPr lang="fa-IR" dirty="0" smtClean="0">
                <a:cs typeface="2  Baran" pitchFamily="2" charset="-78"/>
              </a:rPr>
              <a:t>از آنجا به این سیستم آنیونیک گفته می شود که ذرات قیر بار الکتریکی منفی داشته و در یک پیل الکتریکی به سوی قطب مثبت  ( آند ) حرکت می کنند. ذره های قیر در این سیستم بسیار ریز هستند و مایع روان و قابل نفوذی را می سازند. مواد امولسیون ساز موثر در این امولسیون قلیایی، صابون اسید های چرب و صابون رزین های به دست آمده از چوبهای جنگلی است. افزایش اسیدها و نمک های دو ظرفیتی سبب شکسته شدن امولسیون آنیونیک می شوند. اگر چه گاه افزایش اسیدهای چرب با وزن مولکولی بالا به قیر، در تهیه امولسیون آن موثر است ولی این روش به سبب خنثی شدن همه اسیدهای موجود در قیر، بازار پسند نیست.امولسیون آنیونیک در دمای زیر صفر درجه نیز به سبب یخ زدن آب موجود در سیستم شکسته می شود. از این رو نگهداری آن در فضای آزاد توصیه نمی شود.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descr="K:\تصاوير\photo406.jpg"/>
          <p:cNvPicPr>
            <a:picLocks noChangeAspect="1" noChangeArrowheads="1"/>
          </p:cNvPicPr>
          <p:nvPr/>
        </p:nvPicPr>
        <p:blipFill>
          <a:blip r:embed="rId3"/>
          <a:srcRect/>
          <a:stretch>
            <a:fillRect/>
          </a:stretch>
        </p:blipFill>
        <p:spPr bwMode="auto">
          <a:xfrm>
            <a:off x="6934200" y="2590800"/>
            <a:ext cx="2209800" cy="1905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5791200" cy="914400"/>
          </a:xfrm>
        </p:spPr>
        <p:txBody>
          <a:bodyPr>
            <a:normAutofit/>
          </a:bodyPr>
          <a:lstStyle/>
          <a:p>
            <a:r>
              <a:rPr lang="fa-IR" sz="2800" dirty="0" smtClean="0">
                <a:cs typeface="2  Jadid" pitchFamily="2" charset="-78"/>
              </a:rPr>
              <a:t>امولسیون کاتیونیک آسفالتی : </a:t>
            </a:r>
            <a:endParaRPr lang="en-US" sz="2800" dirty="0">
              <a:cs typeface="2  Jadid" pitchFamily="2" charset="-78"/>
            </a:endParaRPr>
          </a:p>
        </p:txBody>
      </p:sp>
      <p:sp>
        <p:nvSpPr>
          <p:cNvPr id="3" name="Content Placeholder 2"/>
          <p:cNvSpPr>
            <a:spLocks noGrp="1"/>
          </p:cNvSpPr>
          <p:nvPr>
            <p:ph type="subTitle" idx="1"/>
          </p:nvPr>
        </p:nvSpPr>
        <p:spPr>
          <a:xfrm>
            <a:off x="609600" y="2057400"/>
            <a:ext cx="5867400" cy="4114800"/>
          </a:xfrm>
        </p:spPr>
        <p:txBody>
          <a:bodyPr>
            <a:normAutofit lnSpcReduction="10000"/>
          </a:bodyPr>
          <a:lstStyle/>
          <a:p>
            <a:pPr>
              <a:buNone/>
            </a:pPr>
            <a:r>
              <a:rPr lang="fa-IR" dirty="0" smtClean="0">
                <a:cs typeface="2  Baran" pitchFamily="2" charset="-78"/>
              </a:rPr>
              <a:t>در سالهای اخیر این نوع امولسیون بیشتر مورد توجه قرار گرفته است. در این سیستم ذرات قیر بارالکتریکی مثبت دارند، این امولسیون خاصیت اسیدی داشته و به مواد معدنی و موادی که هنگام یونیزه شدن در آب بار منفی دارند می چسبد و این کار از راه کنش و واکنش شیمیایی حتی در موارد بارانی و یا در مخزن های آب انجام شدنی است. از آنجا که شکسته شدن امولسیون کاتیونیک یک پدیده شیمیایی است، وجود رطوبت در سطح مواد اثری در چسبیدن ذره های قیر به آنها نخواهد داشت بلکه این ذره ها آب را جابجا کرده به جای آن می نشینند. مواد امولسیون ساز مناسب در این مورد نمک های آمینه هستند که وزن مولکولی بالا دارند مانند دی آمین ها.</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descr="K:\تصاوير\photo407.jpg"/>
          <p:cNvPicPr>
            <a:picLocks noChangeAspect="1" noChangeArrowheads="1"/>
          </p:cNvPicPr>
          <p:nvPr/>
        </p:nvPicPr>
        <p:blipFill>
          <a:blip r:embed="rId3"/>
          <a:srcRect/>
          <a:stretch>
            <a:fillRect/>
          </a:stretch>
        </p:blipFill>
        <p:spPr bwMode="auto">
          <a:xfrm>
            <a:off x="6934200" y="2667000"/>
            <a:ext cx="2209800" cy="19780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7851648" cy="838200"/>
          </a:xfrm>
        </p:spPr>
        <p:txBody>
          <a:bodyPr>
            <a:normAutofit/>
          </a:bodyPr>
          <a:lstStyle/>
          <a:p>
            <a:r>
              <a:rPr lang="fa-IR" sz="2800" dirty="0" smtClean="0">
                <a:cs typeface="2  Jadid" pitchFamily="2" charset="-78"/>
              </a:rPr>
              <a:t>امولسیون رسی آسفالتی : </a:t>
            </a:r>
            <a:endParaRPr lang="en-US" sz="2800" dirty="0">
              <a:cs typeface="2  Jadid" pitchFamily="2" charset="-78"/>
            </a:endParaRPr>
          </a:p>
        </p:txBody>
      </p:sp>
      <p:sp>
        <p:nvSpPr>
          <p:cNvPr id="3" name="Content Placeholder 2"/>
          <p:cNvSpPr>
            <a:spLocks noGrp="1"/>
          </p:cNvSpPr>
          <p:nvPr>
            <p:ph type="subTitle" idx="1"/>
          </p:nvPr>
        </p:nvSpPr>
        <p:spPr>
          <a:xfrm>
            <a:off x="533400" y="1981200"/>
            <a:ext cx="7854696" cy="4495800"/>
          </a:xfrm>
        </p:spPr>
        <p:txBody>
          <a:bodyPr>
            <a:normAutofit fontScale="92500" lnSpcReduction="10000"/>
          </a:bodyPr>
          <a:lstStyle/>
          <a:p>
            <a:pPr>
              <a:buNone/>
            </a:pPr>
            <a:r>
              <a:rPr lang="fa-IR" dirty="0" smtClean="0">
                <a:cs typeface="2  Baran" pitchFamily="2" charset="-78"/>
              </a:rPr>
              <a:t>در این روش با محلول رقیقی از مواد معدنی معلق، امولسیون تهیه می شود. مهم ترین ماده معدنی مورد استفاده نوعی خاک رس است که بنتونیت نامیده می شود. گزینش نوع بنتونیت بر مبنای تجربه و آزمایشاتی انجام می گیرد که ذره های معلق رس بتوانند ذره های قیر را در جای خود حفظ کنند ونیز خاصیت قلیایی محلول تنظیم شده باشد. امولسیون رسی قیر برتری های زیر را دارد : </a:t>
            </a:r>
          </a:p>
          <a:p>
            <a:pPr>
              <a:buNone/>
            </a:pPr>
            <a:r>
              <a:rPr lang="fa-IR" dirty="0" smtClean="0">
                <a:cs typeface="2  Baran" pitchFamily="2" charset="-78"/>
              </a:rPr>
              <a:t>1- فیلم امولسیون قیر از پایین به بالا خشک می شود و چون در سطح آن پوسته ای پدید نمی آید، امولسیون زودتر خشک می شود. </a:t>
            </a:r>
          </a:p>
          <a:p>
            <a:pPr>
              <a:buNone/>
            </a:pPr>
            <a:r>
              <a:rPr lang="fa-IR" dirty="0" smtClean="0">
                <a:cs typeface="2  Baran" pitchFamily="2" charset="-78"/>
              </a:rPr>
              <a:t>2- بنتونیت موجود در سیستم پس از تبخیر آب ویژگی روان قیر را بهبود می بخشد. </a:t>
            </a:r>
          </a:p>
          <a:p>
            <a:pPr>
              <a:buNone/>
            </a:pPr>
            <a:r>
              <a:rPr lang="fa-IR" dirty="0" smtClean="0">
                <a:cs typeface="2  Baran" pitchFamily="2" charset="-78"/>
              </a:rPr>
              <a:t>3- در تهیه این نوع امولسیون ها نه تنها می توان از قیر های نرم استفاده کرد بلکه قیر های دمیده را نیز می توان به کار برد. </a:t>
            </a:r>
          </a:p>
          <a:p>
            <a:pPr>
              <a:buNone/>
            </a:pPr>
            <a:r>
              <a:rPr lang="fa-IR" dirty="0" smtClean="0">
                <a:cs typeface="2  Baran" pitchFamily="2" charset="-78"/>
              </a:rPr>
              <a:t>4- بهای امولسیون رسی بسیار ارزانتر از بهای امولسیون های دیگر است زیرا معادن بنتونیت در کشور ما فراوان بوده و همه مواد مصرفی اولیه آن در دسترس است.</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851648" cy="1371600"/>
          </a:xfrm>
        </p:spPr>
        <p:txBody>
          <a:bodyPr>
            <a:normAutofit/>
          </a:bodyPr>
          <a:lstStyle/>
          <a:p>
            <a:r>
              <a:rPr lang="fa-IR" sz="2800" dirty="0" smtClean="0">
                <a:cs typeface="2  Jadid" pitchFamily="2" charset="-78"/>
              </a:rPr>
              <a:t>آزمایشهای تعیین اجزای تشکیل دهنده، غلظت و پایداری امولسیون های قیری :  </a:t>
            </a:r>
            <a:endParaRPr lang="en-US" sz="2800" dirty="0">
              <a:cs typeface="2  Jadid" pitchFamily="2" charset="-78"/>
            </a:endParaRPr>
          </a:p>
        </p:txBody>
      </p:sp>
      <p:sp>
        <p:nvSpPr>
          <p:cNvPr id="3" name="Content Placeholder 2"/>
          <p:cNvSpPr>
            <a:spLocks noGrp="1"/>
          </p:cNvSpPr>
          <p:nvPr>
            <p:ph type="subTitle" idx="1"/>
          </p:nvPr>
        </p:nvSpPr>
        <p:spPr>
          <a:xfrm>
            <a:off x="533400" y="2133600"/>
            <a:ext cx="7854696" cy="4495800"/>
          </a:xfrm>
        </p:spPr>
        <p:txBody>
          <a:bodyPr>
            <a:normAutofit fontScale="77500" lnSpcReduction="20000"/>
          </a:bodyPr>
          <a:lstStyle/>
          <a:p>
            <a:pPr>
              <a:buNone/>
            </a:pPr>
            <a:r>
              <a:rPr lang="fa-IR" dirty="0" smtClean="0">
                <a:cs typeface="2  Baran" pitchFamily="2" charset="-78"/>
              </a:rPr>
              <a:t>تعیین درصد وزنی قیر </a:t>
            </a:r>
          </a:p>
          <a:p>
            <a:pPr>
              <a:buNone/>
            </a:pPr>
            <a:r>
              <a:rPr lang="fa-IR" dirty="0" smtClean="0">
                <a:cs typeface="2  Baran" pitchFamily="2" charset="-78"/>
              </a:rPr>
              <a:t>تعیین درصد آب </a:t>
            </a:r>
          </a:p>
          <a:p>
            <a:pPr>
              <a:buNone/>
            </a:pPr>
            <a:r>
              <a:rPr lang="fa-IR" dirty="0" smtClean="0">
                <a:cs typeface="2  Baran" pitchFamily="2" charset="-78"/>
              </a:rPr>
              <a:t>تعیین درصد پایداری بعد از 24 ساعت </a:t>
            </a:r>
          </a:p>
          <a:p>
            <a:pPr>
              <a:buNone/>
            </a:pPr>
            <a:r>
              <a:rPr lang="fa-IR" dirty="0" smtClean="0">
                <a:cs typeface="2  Baran" pitchFamily="2" charset="-78"/>
              </a:rPr>
              <a:t>تعیین بار ذره ای امولسیون </a:t>
            </a:r>
          </a:p>
          <a:p>
            <a:pPr>
              <a:buNone/>
            </a:pPr>
            <a:r>
              <a:rPr lang="fa-IR" dirty="0" smtClean="0">
                <a:cs typeface="2  Baran" pitchFamily="2" charset="-78"/>
              </a:rPr>
              <a:t>تعیین نوع امولسیون </a:t>
            </a:r>
          </a:p>
          <a:p>
            <a:pPr>
              <a:buNone/>
            </a:pPr>
            <a:r>
              <a:rPr lang="fa-IR" dirty="0" smtClean="0">
                <a:cs typeface="2  Baran" pitchFamily="2" charset="-78"/>
              </a:rPr>
              <a:t>تعین باقیمانده از تبخیر </a:t>
            </a:r>
          </a:p>
          <a:p>
            <a:pPr>
              <a:buNone/>
            </a:pPr>
            <a:r>
              <a:rPr lang="fa-IR" dirty="0" smtClean="0">
                <a:cs typeface="2  Baran" pitchFamily="2" charset="-78"/>
              </a:rPr>
              <a:t>تعیین ویسکوزیته </a:t>
            </a:r>
          </a:p>
          <a:p>
            <a:pPr>
              <a:buNone/>
            </a:pPr>
            <a:r>
              <a:rPr lang="fa-IR" dirty="0" smtClean="0">
                <a:cs typeface="2  Baran" pitchFamily="2" charset="-78"/>
              </a:rPr>
              <a:t>آزمایش الک </a:t>
            </a:r>
          </a:p>
          <a:p>
            <a:pPr>
              <a:buNone/>
            </a:pPr>
            <a:r>
              <a:rPr lang="fa-IR" dirty="0" smtClean="0">
                <a:cs typeface="2  Baran" pitchFamily="2" charset="-78"/>
              </a:rPr>
              <a:t>آزمایش گلوله شدن </a:t>
            </a:r>
          </a:p>
          <a:p>
            <a:pPr>
              <a:buNone/>
            </a:pPr>
            <a:r>
              <a:rPr lang="fa-IR" dirty="0" smtClean="0">
                <a:cs typeface="2  Baran" pitchFamily="2" charset="-78"/>
              </a:rPr>
              <a:t>آزمایش قابلیت امتزاج با آب </a:t>
            </a:r>
          </a:p>
          <a:p>
            <a:pPr>
              <a:buNone/>
            </a:pPr>
            <a:r>
              <a:rPr lang="fa-IR" dirty="0" smtClean="0">
                <a:cs typeface="2  Baran" pitchFamily="2" charset="-78"/>
              </a:rPr>
              <a:t>آزمایشات روی قیر باقیمانده از تقطیر </a:t>
            </a:r>
          </a:p>
          <a:p>
            <a:pPr>
              <a:buNone/>
            </a:pPr>
            <a:r>
              <a:rPr lang="fa-IR" dirty="0" smtClean="0">
                <a:cs typeface="2  Baran" pitchFamily="2" charset="-78"/>
              </a:rPr>
              <a:t>آزمایش یخ زدگی </a:t>
            </a:r>
          </a:p>
          <a:p>
            <a:pPr>
              <a:buNone/>
            </a:pPr>
            <a:r>
              <a:rPr lang="fa-IR" dirty="0" smtClean="0">
                <a:cs typeface="2  Baran" pitchFamily="2" charset="-78"/>
              </a:rPr>
              <a:t>آزمایش نشست </a:t>
            </a:r>
          </a:p>
          <a:p>
            <a:pPr>
              <a:buNone/>
            </a:pPr>
            <a:r>
              <a:rPr lang="fa-IR" dirty="0" smtClean="0">
                <a:cs typeface="2  Baran" pitchFamily="2" charset="-78"/>
              </a:rPr>
              <a:t>آزمایش شناوری</a:t>
            </a:r>
          </a:p>
          <a:p>
            <a:pPr>
              <a:buNone/>
            </a:pPr>
            <a:endParaRPr lang="fa-IR" dirty="0" smtClean="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524000" y="4114800"/>
            <a:ext cx="1828800" cy="162870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200400" y="5257800"/>
            <a:ext cx="1905000" cy="16002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0" y="1600200"/>
            <a:ext cx="16764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51648" cy="1066800"/>
          </a:xfrm>
        </p:spPr>
        <p:txBody>
          <a:bodyPr>
            <a:normAutofit/>
          </a:bodyPr>
          <a:lstStyle/>
          <a:p>
            <a:r>
              <a:rPr lang="fa-IR" sz="2800" dirty="0" smtClean="0">
                <a:cs typeface="2  Jadid" pitchFamily="2" charset="-78"/>
              </a:rPr>
              <a:t>مشخصه ها و قوانین عمومی ذخیر ه سازی امولسیون : </a:t>
            </a:r>
            <a:endParaRPr lang="en-US" sz="2800" dirty="0">
              <a:cs typeface="2  Jadid" pitchFamily="2" charset="-78"/>
            </a:endParaRPr>
          </a:p>
        </p:txBody>
      </p:sp>
      <p:sp>
        <p:nvSpPr>
          <p:cNvPr id="3" name="Content Placeholder 2"/>
          <p:cNvSpPr>
            <a:spLocks noGrp="1"/>
          </p:cNvSpPr>
          <p:nvPr>
            <p:ph type="subTitle" idx="1"/>
          </p:nvPr>
        </p:nvSpPr>
        <p:spPr>
          <a:xfrm>
            <a:off x="533400" y="2514600"/>
            <a:ext cx="7854696" cy="3581400"/>
          </a:xfrm>
        </p:spPr>
        <p:txBody>
          <a:bodyPr>
            <a:normAutofit lnSpcReduction="10000"/>
          </a:bodyPr>
          <a:lstStyle/>
          <a:p>
            <a:pPr>
              <a:buNone/>
            </a:pPr>
            <a:r>
              <a:rPr lang="fa-IR" dirty="0" smtClean="0">
                <a:cs typeface="2  Baran" pitchFamily="2" charset="-78"/>
              </a:rPr>
              <a:t>به محض اینکه قیر مورد نیاز جهت ساخت امولسیون فراهم شود، امکان ساخت امولسیون به وجود آمده و لذا ضرورتی برای ذخیره سازی این مواد اولیه در دمای مشخص وجود ندارد. در اصطلاح کارخانه انبار سرد داشته و نیازی به انبار گرم نمی باشد.</a:t>
            </a:r>
          </a:p>
          <a:p>
            <a:pPr>
              <a:buNone/>
            </a:pPr>
            <a:r>
              <a:rPr lang="fa-IR" dirty="0" smtClean="0">
                <a:cs typeface="2  Baran" pitchFamily="2" charset="-78"/>
              </a:rPr>
              <a:t>امولسین هایی که برای مدت محدودی ذخیره می شوند باید پس از گذشت 15 روز از ذخیره سازی دارای شاخص ته نشینی کمتر از 5 درصد باشند. در طی این دوره نگهداری از امولسیون بی خطر خواهد بود. باید توجه کرد که امولسیون های قیری از یخ زدگی آسیب می بیند و به محض اینکه دمای محیط به صفر برسد، فاز آبی ممکن است یخ بزند.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7851648" cy="762000"/>
          </a:xfrm>
        </p:spPr>
        <p:txBody>
          <a:bodyPr>
            <a:normAutofit/>
          </a:bodyPr>
          <a:lstStyle/>
          <a:p>
            <a:r>
              <a:rPr lang="fa-IR" sz="2800" dirty="0" smtClean="0">
                <a:cs typeface="2  Jadid" pitchFamily="2" charset="-78"/>
              </a:rPr>
              <a:t>مخازن ذخیره قیر امولسیون : </a:t>
            </a:r>
            <a:endParaRPr lang="en-US" sz="2800" dirty="0">
              <a:cs typeface="2  Jadid" pitchFamily="2" charset="-78"/>
            </a:endParaRPr>
          </a:p>
        </p:txBody>
      </p:sp>
      <p:sp>
        <p:nvSpPr>
          <p:cNvPr id="3" name="Content Placeholder 2"/>
          <p:cNvSpPr>
            <a:spLocks noGrp="1"/>
          </p:cNvSpPr>
          <p:nvPr>
            <p:ph type="subTitle" idx="1"/>
          </p:nvPr>
        </p:nvSpPr>
        <p:spPr>
          <a:xfrm>
            <a:off x="609600" y="1752600"/>
            <a:ext cx="7854696" cy="4419600"/>
          </a:xfrm>
        </p:spPr>
        <p:txBody>
          <a:bodyPr>
            <a:normAutofit fontScale="85000" lnSpcReduction="20000"/>
          </a:bodyPr>
          <a:lstStyle/>
          <a:p>
            <a:pPr>
              <a:buNone/>
            </a:pPr>
            <a:r>
              <a:rPr lang="fa-IR" sz="1800" dirty="0" smtClean="0">
                <a:cs typeface="2  Jadid" pitchFamily="2" charset="-78"/>
              </a:rPr>
              <a:t>مخازن متحرک  ( موبایل، قابل حمل ) :</a:t>
            </a:r>
          </a:p>
          <a:p>
            <a:pPr>
              <a:buNone/>
            </a:pPr>
            <a:r>
              <a:rPr lang="fa-IR" sz="2800" dirty="0" smtClean="0">
                <a:cs typeface="2  Baran" pitchFamily="2" charset="-78"/>
              </a:rPr>
              <a:t>این مخازن با توجه به جابجاییهای متعدد و کارکرد آن در مناطق دور افتاده که دسترسی به مخازن ذخیره را مشکل کرده و بعضا غیر ممکن می نماید و هم چنین نیاز به سیستمی که دائما در کنار دستگاه تا مین کننده امولسیون مورد نیاز باشد، طراحی گردیده اند. </a:t>
            </a:r>
          </a:p>
          <a:p>
            <a:pPr>
              <a:buNone/>
            </a:pPr>
            <a:r>
              <a:rPr lang="fa-IR" sz="2800" dirty="0" smtClean="0">
                <a:cs typeface="2  Baran" pitchFamily="2" charset="-78"/>
              </a:rPr>
              <a:t>مخازن موبایل در ظرفیت های مختلفی قابل ارائه بوده و دارای سیستم لوله کشی روغن داغ، هم زن و عایق می باشند. این مخازن بر روی شاسی تریلی نصب شده و به راحتی در محل سایت قابل برپا شدن می باشند. دریچه ای جهت نظافت داخلی و سیستم نمایش ارتفاع امولسیون در درون مخزن، بر روی مخزن نصب شده است.</a:t>
            </a:r>
          </a:p>
          <a:p>
            <a:pPr>
              <a:buNone/>
            </a:pPr>
            <a:endParaRPr lang="fa-IR" sz="2800" dirty="0" smtClean="0">
              <a:cs typeface="2  Baran" pitchFamily="2" charset="-78"/>
            </a:endParaRPr>
          </a:p>
          <a:p>
            <a:pPr>
              <a:buNone/>
            </a:pPr>
            <a:r>
              <a:rPr lang="fa-IR" sz="1800" dirty="0" smtClean="0">
                <a:cs typeface="2  Jadid" pitchFamily="2" charset="-78"/>
              </a:rPr>
              <a:t>مخازن ثابت ( افقی – عمودی ) :</a:t>
            </a:r>
            <a:endParaRPr lang="fa-IR" sz="2800" dirty="0" smtClean="0">
              <a:cs typeface="2  Baran" pitchFamily="2" charset="-78"/>
            </a:endParaRPr>
          </a:p>
          <a:p>
            <a:pPr>
              <a:buNone/>
            </a:pPr>
            <a:r>
              <a:rPr lang="fa-IR" sz="2800" dirty="0" smtClean="0">
                <a:cs typeface="2  Baran" pitchFamily="2" charset="-78"/>
              </a:rPr>
              <a:t>این مخازن در تناژ های مختلف و به صورت افقی و عمودی قابل ساخت می باشند. امکاناتی از قبیل میکسر، جدار عایق و سیستم روغن داغ بر روی این مخازن قابل نصب است. </a:t>
            </a: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2667000" y="5791200"/>
            <a:ext cx="1219200" cy="1066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5105400" y="5791200"/>
            <a:ext cx="123825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381000"/>
            <a:ext cx="2209800" cy="914400"/>
          </a:xfrm>
        </p:spPr>
        <p:txBody>
          <a:bodyPr>
            <a:normAutofit/>
          </a:bodyPr>
          <a:lstStyle/>
          <a:p>
            <a:r>
              <a:rPr lang="fa-IR" sz="2800" dirty="0" smtClean="0">
                <a:cs typeface="2  Jadid" pitchFamily="2" charset="-78"/>
              </a:rPr>
              <a:t>مقدمه :</a:t>
            </a:r>
            <a:endParaRPr lang="en-US" sz="2800" dirty="0">
              <a:cs typeface="2  Jadid" pitchFamily="2" charset="-78"/>
            </a:endParaRPr>
          </a:p>
        </p:txBody>
      </p:sp>
      <p:sp>
        <p:nvSpPr>
          <p:cNvPr id="3" name="Content Placeholder 2"/>
          <p:cNvSpPr>
            <a:spLocks noGrp="1"/>
          </p:cNvSpPr>
          <p:nvPr>
            <p:ph type="subTitle" idx="1"/>
          </p:nvPr>
        </p:nvSpPr>
        <p:spPr>
          <a:xfrm>
            <a:off x="304800" y="1371600"/>
            <a:ext cx="8305800" cy="5257800"/>
          </a:xfrm>
        </p:spPr>
        <p:txBody>
          <a:bodyPr>
            <a:normAutofit fontScale="92500" lnSpcReduction="20000"/>
          </a:bodyPr>
          <a:lstStyle/>
          <a:p>
            <a:pPr>
              <a:buNone/>
            </a:pPr>
            <a:r>
              <a:rPr lang="fa-IR" dirty="0" smtClean="0">
                <a:cs typeface="2  Baran" pitchFamily="2" charset="-78"/>
              </a:rPr>
              <a:t>قیر امولسیونی که به قیر سبز موسوم است در اوایل قرن گذشته اختراع و در سالهای بعد از جنگ دوم جهانی با توجه به محدودیتهای منابع مالی و حفظ منابع مالی و زیست محیطی و سازگاری آن با محیط زیست به عنوان جایگزین قیرهای محلول مورد استفاده قرار گرفت ولی متاسفانه علیرغم پیشرفت صنعت نفت ایران و وجود منابع نفتی ، قیرهای محلول با وجود مشکلاتی که از نظر فنی و ایمنی و زیست محیطی ایجاد میکنند بعنوان تنها عامل چسباننده لایه های آسفالت شناخته شده و توجهی به قیرهای امولسیونی و مزایای زیست محیطی آن به عمل نیامده است. </a:t>
            </a:r>
          </a:p>
          <a:p>
            <a:pPr>
              <a:buNone/>
            </a:pPr>
            <a:r>
              <a:rPr lang="fa-IR" dirty="0" smtClean="0">
                <a:cs typeface="2  Baran" pitchFamily="2" charset="-78"/>
              </a:rPr>
              <a:t>اکثر قیر هایی که در راهسازی مصرف می شوند در حرارت معمولی حالت خمیری و نیمه جامد دارند. به همین جهت در عملیات آسفالت پوششی ابتدا بایستی به کمک حرارت آنها را سیال نموده و سپس قشر نازکی از آنها را در سطح راه پخش نمود. </a:t>
            </a:r>
          </a:p>
          <a:p>
            <a:pPr>
              <a:buNone/>
            </a:pPr>
            <a:r>
              <a:rPr lang="fa-IR" dirty="0" smtClean="0">
                <a:cs typeface="2  Baran" pitchFamily="2" charset="-78"/>
              </a:rPr>
              <a:t>از آنجایی که تهیه تسهیلات و دستگاه های گرم کردن قیر در نقاط دور دست نه مقدور بوده و نه مقرون به صرفه است، متخصصین آسفالت سعی نموده اند که به طریقی کاربرد قیر سرد را در راهسازی عملی سازند. </a:t>
            </a:r>
          </a:p>
          <a:p>
            <a:pPr>
              <a:buNone/>
            </a:pPr>
            <a:r>
              <a:rPr lang="fa-IR" dirty="0" smtClean="0">
                <a:cs typeface="2  Baran" pitchFamily="2" charset="-78"/>
              </a:rPr>
              <a:t>با پیدایش امولسیون قیر نه تنها عملا کاربرد قیر در سرما مقدور گردید بلکه نقصی هم که در کاربرد قیرهای مخلوط وجود دارد در این مورد ملاحظه نمی گردد. زیرا امولسیون های قیر بسیار سیال بوده حتی به فرض مرطوب بودن سطح راه یا مصالح مورد مصرف، چسبندگی مناسبی بین قیر و مصالح به وجود می آورد.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1219200"/>
          </a:xfrm>
        </p:spPr>
        <p:txBody>
          <a:bodyPr>
            <a:normAutofit/>
          </a:bodyPr>
          <a:lstStyle/>
          <a:p>
            <a:r>
              <a:rPr lang="fa-IR" sz="2800" dirty="0" smtClean="0">
                <a:cs typeface="2  Jadid" pitchFamily="2" charset="-78"/>
              </a:rPr>
              <a:t>وقایع محتمل در ذخیره سازی امولسیون : </a:t>
            </a:r>
            <a:endParaRPr lang="en-US" sz="2800" dirty="0">
              <a:cs typeface="2  Jadid" pitchFamily="2" charset="-78"/>
            </a:endParaRPr>
          </a:p>
        </p:txBody>
      </p:sp>
      <p:sp>
        <p:nvSpPr>
          <p:cNvPr id="3" name="Content Placeholder 2"/>
          <p:cNvSpPr>
            <a:spLocks noGrp="1"/>
          </p:cNvSpPr>
          <p:nvPr>
            <p:ph type="subTitle" idx="1"/>
          </p:nvPr>
        </p:nvSpPr>
        <p:spPr>
          <a:xfrm>
            <a:off x="2971800" y="2895600"/>
            <a:ext cx="5340096" cy="3581400"/>
          </a:xfrm>
        </p:spPr>
        <p:txBody>
          <a:bodyPr>
            <a:normAutofit/>
          </a:bodyPr>
          <a:lstStyle/>
          <a:p>
            <a:pPr>
              <a:buNone/>
            </a:pPr>
            <a:r>
              <a:rPr lang="fa-IR" dirty="0" smtClean="0">
                <a:cs typeface="2  Baran" pitchFamily="2" charset="-78"/>
              </a:rPr>
              <a:t>تشکیل پوسته </a:t>
            </a:r>
          </a:p>
          <a:p>
            <a:pPr>
              <a:buNone/>
            </a:pPr>
            <a:r>
              <a:rPr lang="fa-IR" dirty="0" smtClean="0">
                <a:cs typeface="2  Baran" pitchFamily="2" charset="-78"/>
              </a:rPr>
              <a:t>ته نشین و خامه ای شدن </a:t>
            </a:r>
          </a:p>
          <a:p>
            <a:pPr>
              <a:buNone/>
            </a:pPr>
            <a:r>
              <a:rPr lang="fa-IR" dirty="0" smtClean="0">
                <a:cs typeface="2  Baran" pitchFamily="2" charset="-78"/>
              </a:rPr>
              <a:t>یخ زدگی </a:t>
            </a:r>
          </a:p>
          <a:p>
            <a:pPr>
              <a:buNone/>
            </a:pPr>
            <a:r>
              <a:rPr lang="fa-IR" dirty="0" smtClean="0">
                <a:cs typeface="2  Baran" pitchFamily="2" charset="-78"/>
              </a:rPr>
              <a:t>غلیظ شدن و کهنگی </a:t>
            </a:r>
          </a:p>
          <a:p>
            <a:pPr>
              <a:buNone/>
            </a:pPr>
            <a:r>
              <a:rPr lang="fa-IR" dirty="0" smtClean="0">
                <a:cs typeface="2  Baran" pitchFamily="2" charset="-78"/>
              </a:rPr>
              <a:t>لخته شدن </a:t>
            </a:r>
          </a:p>
          <a:p>
            <a:pPr>
              <a:buNone/>
            </a:pPr>
            <a:r>
              <a:rPr lang="fa-IR" dirty="0" smtClean="0">
                <a:cs typeface="2  Baran" pitchFamily="2" charset="-78"/>
              </a:rPr>
              <a:t>انعقاد </a:t>
            </a:r>
          </a:p>
          <a:p>
            <a:pPr>
              <a:buNone/>
            </a:pPr>
            <a:r>
              <a:rPr lang="fa-IR" dirty="0" smtClean="0">
                <a:cs typeface="2  Baran" pitchFamily="2" charset="-78"/>
              </a:rPr>
              <a:t>نشست</a:t>
            </a: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304800"/>
            <a:ext cx="4041648" cy="1143000"/>
          </a:xfrm>
        </p:spPr>
        <p:txBody>
          <a:bodyPr>
            <a:normAutofit/>
          </a:bodyPr>
          <a:lstStyle/>
          <a:p>
            <a:r>
              <a:rPr lang="fa-IR" sz="2800" dirty="0" smtClean="0">
                <a:cs typeface="2  Jadid" pitchFamily="2" charset="-78"/>
              </a:rPr>
              <a:t>تشکیل پوسته : </a:t>
            </a:r>
            <a:endParaRPr lang="en-US" sz="2800" dirty="0">
              <a:cs typeface="2  Jadid" pitchFamily="2" charset="-78"/>
            </a:endParaRPr>
          </a:p>
        </p:txBody>
      </p:sp>
      <p:sp>
        <p:nvSpPr>
          <p:cNvPr id="3" name="Content Placeholder 2"/>
          <p:cNvSpPr>
            <a:spLocks noGrp="1"/>
          </p:cNvSpPr>
          <p:nvPr>
            <p:ph type="subTitle" idx="1"/>
          </p:nvPr>
        </p:nvSpPr>
        <p:spPr>
          <a:xfrm>
            <a:off x="685800" y="1600200"/>
            <a:ext cx="7702296" cy="3048000"/>
          </a:xfrm>
        </p:spPr>
        <p:txBody>
          <a:bodyPr>
            <a:normAutofit/>
          </a:bodyPr>
          <a:lstStyle/>
          <a:p>
            <a:pPr>
              <a:buNone/>
            </a:pPr>
            <a:r>
              <a:rPr lang="fa-IR" dirty="0" smtClean="0">
                <a:cs typeface="2  Baran" pitchFamily="2" charset="-78"/>
              </a:rPr>
              <a:t>پس از ذخیره سازی امولسیون به مدت طولانی، یک لایه نازک قیر که اصطلاحا پوسته نامیده شده بر روی سطح امولسیون در معرض هوا تشکیل میگردد. این پوسته هیچ زیانی برای امولسیون نداشته و حتی به عنوان یک لایه حفاظتی به شمار میرود. با ریختن مقدار کمی بنزین به داخل مخزن می توان از تشکیل پوسته جلوگیری کرد. این کار معمولا انجام نمی شود زیرا به محض تبخیر بنزین بایستی مجددا آن را تکرار کرد.</a:t>
            </a:r>
            <a:endParaRPr lang="en-US" dirty="0">
              <a:cs typeface="2  Baran" pitchFamily="2" charset="-78"/>
            </a:endParaRPr>
          </a:p>
        </p:txBody>
      </p:sp>
      <p:pic>
        <p:nvPicPr>
          <p:cNvPr id="4"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pic>
        <p:nvPicPr>
          <p:cNvPr id="5" name="Picture 2" descr="K:\تصاوير\photo410.jpg"/>
          <p:cNvPicPr>
            <a:picLocks noChangeAspect="1" noChangeArrowheads="1"/>
          </p:cNvPicPr>
          <p:nvPr/>
        </p:nvPicPr>
        <p:blipFill>
          <a:blip r:embed="rId4"/>
          <a:srcRect/>
          <a:stretch>
            <a:fillRect/>
          </a:stretch>
        </p:blipFill>
        <p:spPr bwMode="auto">
          <a:xfrm>
            <a:off x="2286000" y="4191000"/>
            <a:ext cx="4572000" cy="26670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1828800"/>
          </a:xfrm>
        </p:spPr>
        <p:txBody>
          <a:bodyPr>
            <a:normAutofit/>
          </a:bodyPr>
          <a:lstStyle/>
          <a:p>
            <a:r>
              <a:rPr lang="fa-IR" sz="2800" dirty="0" smtClean="0">
                <a:cs typeface="2  Jadid" pitchFamily="2" charset="-78"/>
              </a:rPr>
              <a:t>ته نشین و خامه ای شدن : </a:t>
            </a:r>
            <a:br>
              <a:rPr lang="fa-IR" sz="2800" dirty="0" smtClean="0">
                <a:cs typeface="2  Jadid" pitchFamily="2" charset="-78"/>
              </a:rPr>
            </a:br>
            <a:endParaRPr lang="en-US" sz="2800" dirty="0">
              <a:cs typeface="2  Jadid" pitchFamily="2" charset="-78"/>
            </a:endParaRPr>
          </a:p>
        </p:txBody>
      </p:sp>
      <p:sp>
        <p:nvSpPr>
          <p:cNvPr id="3" name="Content Placeholder 2"/>
          <p:cNvSpPr>
            <a:spLocks noGrp="1"/>
          </p:cNvSpPr>
          <p:nvPr>
            <p:ph type="subTitle" idx="1"/>
          </p:nvPr>
        </p:nvSpPr>
        <p:spPr>
          <a:xfrm>
            <a:off x="533400" y="1905000"/>
            <a:ext cx="7854696" cy="4191000"/>
          </a:xfrm>
        </p:spPr>
        <p:txBody>
          <a:bodyPr>
            <a:normAutofit/>
          </a:bodyPr>
          <a:lstStyle/>
          <a:p>
            <a:pPr>
              <a:buNone/>
            </a:pPr>
            <a:r>
              <a:rPr lang="fa-IR" dirty="0" smtClean="0">
                <a:cs typeface="2  Baran" pitchFamily="2" charset="-78"/>
              </a:rPr>
              <a:t>اختلاف زیاد بین وزن مخصوص قیر و فاز آبی امولسیون به معنی این است که یک امولسیون خالص پایه قیری تمایل به ته نشینی داشته و یک امولسیون ترقیق شده پایه قیری تمایل به خامه ای شدن خواهد داشت. ته نشینی به معنی کاهش میزان قیر در سطح امولسیون بوده و خامه ای شدن به معنای عکس این فرایند می باشد. در این حالت ذرات قیر در امولسیون به سمت بالا می آیند و زمانی اتفاق می افتد که وزن مخصوص قیر کمتر از وزن مخصوص آب باشد. این دو پدیده خطرناک نیستند مگر آنکه به لختگی کامل امولسیون منجر شوند. در صورت وقوع پدیده های فوق با اندکی هم زدن می توان امولسیون را به صورت همگن اولیه تبدیل کرد. </a:t>
            </a:r>
          </a:p>
          <a:p>
            <a:pPr>
              <a:buNone/>
            </a:pPr>
            <a:r>
              <a:rPr lang="fa-IR" dirty="0" smtClean="0">
                <a:cs typeface="2  Baran" pitchFamily="2" charset="-78"/>
              </a:rPr>
              <a:t>هم چنین قیر امولسیونی در تماس با هوا تشکیل یک لایه نازک به نام پوسته می دهد که با پدیده خامه ای شدن که ناشی از جدا شدن فازهاست تفاوت دارد.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851648" cy="1828800"/>
          </a:xfrm>
        </p:spPr>
        <p:txBody>
          <a:bodyPr>
            <a:normAutofit/>
          </a:bodyPr>
          <a:lstStyle/>
          <a:p>
            <a:r>
              <a:rPr lang="fa-IR" sz="2800" dirty="0" smtClean="0">
                <a:cs typeface="2  Jadid" pitchFamily="2" charset="-78"/>
              </a:rPr>
              <a:t>یخ زدگی : </a:t>
            </a:r>
            <a:endParaRPr lang="en-US" sz="2800" dirty="0">
              <a:cs typeface="2  Jadid" pitchFamily="2" charset="-78"/>
            </a:endParaRPr>
          </a:p>
        </p:txBody>
      </p:sp>
      <p:sp>
        <p:nvSpPr>
          <p:cNvPr id="3" name="Content Placeholder 2"/>
          <p:cNvSpPr>
            <a:spLocks noGrp="1"/>
          </p:cNvSpPr>
          <p:nvPr>
            <p:ph type="subTitle" idx="1"/>
          </p:nvPr>
        </p:nvSpPr>
        <p:spPr>
          <a:xfrm>
            <a:off x="381000" y="2667000"/>
            <a:ext cx="7854696" cy="1752600"/>
          </a:xfrm>
        </p:spPr>
        <p:txBody>
          <a:bodyPr/>
          <a:lstStyle/>
          <a:p>
            <a:pPr>
              <a:buNone/>
            </a:pPr>
            <a:r>
              <a:rPr lang="fa-IR" dirty="0" smtClean="0">
                <a:cs typeface="2  Baran" pitchFamily="2" charset="-78"/>
              </a:rPr>
              <a:t>امولسیون در برابر یخ زدگی حساس بوده و دچار شکست غیر قابل بازگشت می شود. حد اقل حرارت بستگی به نوع امولسیون داشته و در حرارت 2 تا 3 درجه سانتی گراد می باشد.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828800"/>
          </a:xfrm>
        </p:spPr>
        <p:txBody>
          <a:bodyPr>
            <a:normAutofit/>
          </a:bodyPr>
          <a:lstStyle/>
          <a:p>
            <a:r>
              <a:rPr lang="fa-IR" sz="2800" dirty="0" smtClean="0">
                <a:cs typeface="2  Jadid" pitchFamily="2" charset="-78"/>
              </a:rPr>
              <a:t>غلیظ شدن و کهنگی : </a:t>
            </a:r>
            <a:endParaRPr lang="en-US" sz="2800" dirty="0">
              <a:cs typeface="2  Jadid" pitchFamily="2" charset="-78"/>
            </a:endParaRPr>
          </a:p>
        </p:txBody>
      </p:sp>
      <p:sp>
        <p:nvSpPr>
          <p:cNvPr id="3" name="Content Placeholder 2"/>
          <p:cNvSpPr>
            <a:spLocks noGrp="1"/>
          </p:cNvSpPr>
          <p:nvPr>
            <p:ph type="subTitle" idx="1"/>
          </p:nvPr>
        </p:nvSpPr>
        <p:spPr>
          <a:xfrm>
            <a:off x="609600" y="2590800"/>
            <a:ext cx="7854696" cy="2590800"/>
          </a:xfrm>
        </p:spPr>
        <p:txBody>
          <a:bodyPr>
            <a:normAutofit/>
          </a:bodyPr>
          <a:lstStyle/>
          <a:p>
            <a:pPr>
              <a:buNone/>
            </a:pPr>
            <a:r>
              <a:rPr lang="fa-IR" dirty="0" smtClean="0">
                <a:cs typeface="2  Baran" pitchFamily="2" charset="-78"/>
              </a:rPr>
              <a:t>کند روانی امولسیون در خلال ذخیره سازی افزایش یافته و غلیظ شدن تدریجی امولسیون به وقوع می پیوندد. این افزایش کند روانی را می توان با افزودن نمک های محلول به فاز آبی قبل از ساخت امولسیون جبران نمود.  برای کاهش کند روانی ناشی از ذخیره سازی نباید از آب استفاده شود زیرا به لخته شدن جزئی یا کامل امولسیون می انجامد. راه حل مناسب جهت کاهش کند روانی امو لسیون، اندکی گرم کردن آن قبل از مصرف می باشد.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7851648" cy="1828800"/>
          </a:xfrm>
        </p:spPr>
        <p:txBody>
          <a:bodyPr>
            <a:normAutofit/>
          </a:bodyPr>
          <a:lstStyle/>
          <a:p>
            <a:r>
              <a:rPr lang="fa-IR" sz="2800" dirty="0" smtClean="0">
                <a:cs typeface="2  Jadid" pitchFamily="2" charset="-78"/>
              </a:rPr>
              <a:t>لخته شدن : </a:t>
            </a:r>
            <a:endParaRPr lang="en-US" sz="2800" dirty="0">
              <a:cs typeface="2  Jadid" pitchFamily="2" charset="-78"/>
            </a:endParaRPr>
          </a:p>
        </p:txBody>
      </p:sp>
      <p:sp>
        <p:nvSpPr>
          <p:cNvPr id="3" name="Content Placeholder 2"/>
          <p:cNvSpPr>
            <a:spLocks noGrp="1"/>
          </p:cNvSpPr>
          <p:nvPr>
            <p:ph type="subTitle" idx="1"/>
          </p:nvPr>
        </p:nvSpPr>
        <p:spPr>
          <a:xfrm>
            <a:off x="609600" y="2514600"/>
            <a:ext cx="7854696" cy="2133600"/>
          </a:xfrm>
        </p:spPr>
        <p:txBody>
          <a:bodyPr/>
          <a:lstStyle/>
          <a:p>
            <a:pPr>
              <a:buNone/>
            </a:pPr>
            <a:r>
              <a:rPr lang="fa-IR" dirty="0" smtClean="0">
                <a:cs typeface="2  Baran" pitchFamily="2" charset="-78"/>
              </a:rPr>
              <a:t>لخته شدن فرآیندی است که در آن ذرات قیر شروع به چسبیدن به یکدیگر می نمایند. اغلب اوقات در این فرآیند ذره بزرگتر مرکزی که ذرات کوچکتر اطراف آن را احاطه نموده اند تشکیل می شود. ذرات لخته شده قیری غالبا با به هم زدن مجدد پراکنده می شوند.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7851648" cy="1066800"/>
          </a:xfrm>
        </p:spPr>
        <p:txBody>
          <a:bodyPr>
            <a:normAutofit/>
          </a:bodyPr>
          <a:lstStyle/>
          <a:p>
            <a:r>
              <a:rPr lang="fa-IR" sz="2800" dirty="0" smtClean="0">
                <a:cs typeface="2  Jadid" pitchFamily="2" charset="-78"/>
              </a:rPr>
              <a:t>انعقاد : </a:t>
            </a:r>
            <a:endParaRPr lang="en-US" sz="2800" dirty="0">
              <a:cs typeface="2  Jadid" pitchFamily="2" charset="-78"/>
            </a:endParaRPr>
          </a:p>
        </p:txBody>
      </p:sp>
      <p:sp>
        <p:nvSpPr>
          <p:cNvPr id="3" name="Content Placeholder 2"/>
          <p:cNvSpPr>
            <a:spLocks noGrp="1"/>
          </p:cNvSpPr>
          <p:nvPr>
            <p:ph type="subTitle" idx="1"/>
          </p:nvPr>
        </p:nvSpPr>
        <p:spPr>
          <a:xfrm>
            <a:off x="533400" y="1981200"/>
            <a:ext cx="7854696" cy="2209800"/>
          </a:xfrm>
        </p:spPr>
        <p:txBody>
          <a:bodyPr/>
          <a:lstStyle/>
          <a:p>
            <a:pPr>
              <a:buNone/>
            </a:pPr>
            <a:r>
              <a:rPr lang="fa-IR" dirty="0" smtClean="0">
                <a:cs typeface="2  Baran" pitchFamily="2" charset="-78"/>
              </a:rPr>
              <a:t>به فرآیندی که در آن ذرات قیر در امولسیون به یکدیگر بپیوندند و به شکل ذرات بزرگتر درآیند انعقاد گفته می شود. غالبا انعقاد به دنبال لخته شدن اتفاق می افتد. این پدیده می تواند به دنبال اعمال مکانیکی نظیر هم زدن، پمپ کردن یا لرزاندن شروع شود.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descr="e4"/>
          <p:cNvPicPr>
            <a:picLocks noChangeAspect="1" noChangeArrowheads="1"/>
          </p:cNvPicPr>
          <p:nvPr/>
        </p:nvPicPr>
        <p:blipFill>
          <a:blip r:embed="rId3"/>
          <a:srcRect/>
          <a:stretch>
            <a:fillRect/>
          </a:stretch>
        </p:blipFill>
        <p:spPr bwMode="auto">
          <a:xfrm>
            <a:off x="1524000" y="4419600"/>
            <a:ext cx="6019800"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7851648" cy="914400"/>
          </a:xfrm>
        </p:spPr>
        <p:txBody>
          <a:bodyPr>
            <a:normAutofit/>
          </a:bodyPr>
          <a:lstStyle/>
          <a:p>
            <a:r>
              <a:rPr lang="fa-IR" sz="2800" dirty="0" smtClean="0">
                <a:cs typeface="2  Jadid" pitchFamily="2" charset="-78"/>
              </a:rPr>
              <a:t>نشست : </a:t>
            </a:r>
            <a:endParaRPr lang="en-US" sz="2800" dirty="0">
              <a:cs typeface="2  Jadid" pitchFamily="2" charset="-78"/>
            </a:endParaRPr>
          </a:p>
        </p:txBody>
      </p:sp>
      <p:sp>
        <p:nvSpPr>
          <p:cNvPr id="3" name="Content Placeholder 2"/>
          <p:cNvSpPr>
            <a:spLocks noGrp="1"/>
          </p:cNvSpPr>
          <p:nvPr>
            <p:ph type="subTitle" idx="1"/>
          </p:nvPr>
        </p:nvSpPr>
        <p:spPr>
          <a:xfrm>
            <a:off x="533400" y="1447800"/>
            <a:ext cx="7854696" cy="4800600"/>
          </a:xfrm>
        </p:spPr>
        <p:txBody>
          <a:bodyPr>
            <a:normAutofit fontScale="92500" lnSpcReduction="20000"/>
          </a:bodyPr>
          <a:lstStyle/>
          <a:p>
            <a:pPr>
              <a:buNone/>
            </a:pPr>
            <a:r>
              <a:rPr lang="fa-IR" dirty="0" smtClean="0">
                <a:cs typeface="2  Baran" pitchFamily="2" charset="-78"/>
              </a:rPr>
              <a:t>نشست امولسیون به واسطه نیروی ثقل و اختلاف وزن مخصوص بین دو فاز می باشد حتی  اگر این اختلاف کم باشد . هم چنین اگر ذرات قیر در امولسیون درشت و میزان قیر کمتر از 65 درصد باشد، نشست ممکن است اتفاق بیفتد. آزمایش نشست تمایل ذرات قیری را به نشست در امولسیون بیان می نماید و از نتایج آن می توان برای بررسی پایداری امولسیون هنگام ذخیره سازی استفاده کرد و در صورتی که این آزمایش جواب ندهد امولسیون نامناسب بوده و نیازی به انجام سایر آزمایشها نیست. غالبا هم زدن آرام، امولسیون قیری را به کیفیت اولیه باز می گرداند.</a:t>
            </a:r>
          </a:p>
          <a:p>
            <a:pPr>
              <a:buNone/>
            </a:pPr>
            <a:r>
              <a:rPr lang="fa-IR" dirty="0" smtClean="0">
                <a:cs typeface="2  Baran" pitchFamily="2" charset="-78"/>
              </a:rPr>
              <a:t>روشهای کاهش یا جلوگیری از نشست : </a:t>
            </a:r>
          </a:p>
          <a:p>
            <a:pPr>
              <a:buNone/>
            </a:pPr>
            <a:r>
              <a:rPr lang="fa-IR" dirty="0" smtClean="0">
                <a:cs typeface="2  Baran" pitchFamily="2" charset="-78"/>
              </a:rPr>
              <a:t>کاهش وزن مخصوص قیر با افزودن حلال</a:t>
            </a:r>
          </a:p>
          <a:p>
            <a:pPr>
              <a:buNone/>
            </a:pPr>
            <a:r>
              <a:rPr lang="fa-IR" dirty="0" smtClean="0">
                <a:cs typeface="2  Baran" pitchFamily="2" charset="-78"/>
              </a:rPr>
              <a:t>افزایش غلظت فاز آب با اضافه کردن ماده تغلیظ کننده</a:t>
            </a:r>
          </a:p>
          <a:p>
            <a:pPr>
              <a:buNone/>
            </a:pPr>
            <a:r>
              <a:rPr lang="fa-IR" dirty="0" smtClean="0">
                <a:cs typeface="2  Baran" pitchFamily="2" charset="-78"/>
              </a:rPr>
              <a:t>جلوگیری از لخته شدن با تغییر نوع و غلظت پایدار کننده و امولسیون ساز یا با تغییر درجه اسیدی</a:t>
            </a:r>
          </a:p>
          <a:p>
            <a:pPr>
              <a:buNone/>
            </a:pPr>
            <a:r>
              <a:rPr lang="fa-IR" dirty="0" smtClean="0">
                <a:cs typeface="2  Baran" pitchFamily="2" charset="-78"/>
              </a:rPr>
              <a:t>کاهش اندازه ذرات قیر با آسیاب نمودن بهتر یا تغییر ماده امولسیون ساز</a:t>
            </a:r>
          </a:p>
          <a:p>
            <a:pPr>
              <a:buNone/>
            </a:pPr>
            <a:r>
              <a:rPr lang="fa-IR" dirty="0" smtClean="0">
                <a:cs typeface="2  Baran" pitchFamily="2" charset="-78"/>
              </a:rPr>
              <a:t>بهبود شرایط ذخیره سازی از جمله نگهداری امولسیون قیر در دمای بالاتر از دمای محیط</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7851648" cy="1066800"/>
          </a:xfrm>
        </p:spPr>
        <p:txBody>
          <a:bodyPr>
            <a:normAutofit/>
          </a:bodyPr>
          <a:lstStyle/>
          <a:p>
            <a:r>
              <a:rPr lang="fa-IR" sz="2800" dirty="0" smtClean="0">
                <a:cs typeface="2  Jadid" pitchFamily="2" charset="-78"/>
              </a:rPr>
              <a:t>حمل امولسیون : </a:t>
            </a:r>
            <a:endParaRPr lang="en-US" sz="2800" dirty="0">
              <a:cs typeface="2  Jadid" pitchFamily="2" charset="-78"/>
            </a:endParaRPr>
          </a:p>
        </p:txBody>
      </p:sp>
      <p:sp>
        <p:nvSpPr>
          <p:cNvPr id="3" name="Content Placeholder 2"/>
          <p:cNvSpPr>
            <a:spLocks noGrp="1"/>
          </p:cNvSpPr>
          <p:nvPr>
            <p:ph type="subTitle" idx="1"/>
          </p:nvPr>
        </p:nvSpPr>
        <p:spPr>
          <a:xfrm>
            <a:off x="533400" y="2057400"/>
            <a:ext cx="7854696" cy="4419600"/>
          </a:xfrm>
        </p:spPr>
        <p:txBody>
          <a:bodyPr>
            <a:normAutofit lnSpcReduction="10000"/>
          </a:bodyPr>
          <a:lstStyle/>
          <a:p>
            <a:pPr>
              <a:buNone/>
            </a:pPr>
            <a:r>
              <a:rPr lang="fa-IR" dirty="0" smtClean="0">
                <a:cs typeface="2  Baran" pitchFamily="2" charset="-78"/>
              </a:rPr>
              <a:t>قیر امولسیون یک محصول غیر آتش زا می باشد و بر همین اساس در فهرست مواد خطرناک قرار نگرفته و وسایل نقلیه مخصوص حمل این ماده نیازی به استفاده از علائم خطر و تابلوهای هشدار دهنده ندارند. </a:t>
            </a:r>
          </a:p>
          <a:p>
            <a:pPr>
              <a:buNone/>
            </a:pPr>
            <a:r>
              <a:rPr lang="fa-IR" dirty="0" smtClean="0">
                <a:cs typeface="2  Baran" pitchFamily="2" charset="-78"/>
              </a:rPr>
              <a:t>تجهیزات حمل امولسیون مشابه تجهیزات حمل محصولات قیری داغ می باشند که البته در صورت عدم نیاز به گرمادهی در حین حمل، می توان از وسایل ساده تر نیز استفاده کرد.</a:t>
            </a:r>
          </a:p>
          <a:p>
            <a:pPr>
              <a:buNone/>
            </a:pPr>
            <a:r>
              <a:rPr lang="fa-IR" dirty="0" smtClean="0">
                <a:cs typeface="2  Baran" pitchFamily="2" charset="-78"/>
              </a:rPr>
              <a:t>بسته به فاصله حمل، وسایل نقلیه حمل کننده به مخازنی با حجم حداکثر 23 متر مکعب و حداقل 2 تن مجهز می شوند. برای ظرفیت های بالاتر ضروریست که داخل مخزن توسط جداکننده هایی به چند قسمت تقسیم شود. </a:t>
            </a:r>
          </a:p>
          <a:p>
            <a:pPr>
              <a:buNone/>
            </a:pPr>
            <a:r>
              <a:rPr lang="fa-IR" dirty="0" smtClean="0">
                <a:cs typeface="2  Baran" pitchFamily="2" charset="-78"/>
              </a:rPr>
              <a:t>پر و خالی کردن مخزن امولسیون با استفاده از فشار مکش توسط کمپرسور و پمپ قابل انجام است.</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7851648" cy="685800"/>
          </a:xfrm>
        </p:spPr>
        <p:txBody>
          <a:bodyPr>
            <a:normAutofit/>
          </a:bodyPr>
          <a:lstStyle/>
          <a:p>
            <a:r>
              <a:rPr lang="fa-IR" sz="2800" dirty="0" smtClean="0">
                <a:cs typeface="2  Jadid" pitchFamily="2" charset="-78"/>
              </a:rPr>
              <a:t>پدیده شکستن امولسیون : </a:t>
            </a:r>
            <a:endParaRPr lang="en-US" sz="2800" dirty="0">
              <a:cs typeface="2  Jadid" pitchFamily="2" charset="-78"/>
            </a:endParaRPr>
          </a:p>
        </p:txBody>
      </p:sp>
      <p:sp>
        <p:nvSpPr>
          <p:cNvPr id="3" name="Content Placeholder 2"/>
          <p:cNvSpPr>
            <a:spLocks noGrp="1"/>
          </p:cNvSpPr>
          <p:nvPr>
            <p:ph type="subTitle" idx="1"/>
          </p:nvPr>
        </p:nvSpPr>
        <p:spPr>
          <a:xfrm>
            <a:off x="609600" y="1752600"/>
            <a:ext cx="7854696" cy="5105400"/>
          </a:xfrm>
        </p:spPr>
        <p:txBody>
          <a:bodyPr>
            <a:normAutofit fontScale="92500" lnSpcReduction="20000"/>
          </a:bodyPr>
          <a:lstStyle/>
          <a:p>
            <a:pPr>
              <a:buNone/>
            </a:pPr>
            <a:r>
              <a:rPr lang="fa-IR" dirty="0" smtClean="0">
                <a:cs typeface="2  Baran" pitchFamily="2" charset="-78"/>
              </a:rPr>
              <a:t>تبخیر آب امولسیون موجب تراکم ذرات کروی قیر می گردد. نتیجه این امر افزایش نیروهای کششی مولکولی است که بر نیروهای دافعه الکترو استاتیکی غلبه می کنند و ذرات قیر به هم متصل شده و توده ای پیوسته تشکیل می دهند. این پدیده را شکستن امولسیون می نامند. </a:t>
            </a:r>
          </a:p>
          <a:p>
            <a:pPr>
              <a:buNone/>
            </a:pPr>
            <a:r>
              <a:rPr lang="fa-IR" dirty="0" smtClean="0">
                <a:cs typeface="2  Baran" pitchFamily="2" charset="-78"/>
              </a:rPr>
              <a:t>شکستن امولسیون ممکن است ناشی از تماس با مصالح سنگی باشد. تماس با مصالح سنگی همراه با پدیده های پیچیده یونیزاسیون سطحی بوده و غالبا مخلوط های غیر قابل حل بین ذرات قیر و دانه ها ایجاد می نماید. تهیه امولسیون قیر باید به صورتی باشد که نه در مخازن و نه در حمل به پای کار شکسته نشود ولی همین امولسیون وقتی که روی سطح راه پخش می گردد فورا شکسته شده و قیر آن از محلول آبی خارج شده و به صورت فیلم نازکی مصالح را می پوشاند. اولین نشانه شکستن امولسیون تغییر رنگ آن از قهوه ای شکلاتی به رنگ سیاه قیر است که دور مصالح را فرا می گیرد.</a:t>
            </a:r>
          </a:p>
          <a:p>
            <a:pPr>
              <a:buNone/>
            </a:pPr>
            <a:r>
              <a:rPr lang="fa-IR" dirty="0" smtClean="0">
                <a:cs typeface="2  Baran" pitchFamily="2" charset="-78"/>
              </a:rPr>
              <a:t>در فرآیند شکست مراحل ذیل به صورت متوالی به وقوع می پیوندند : </a:t>
            </a:r>
          </a:p>
          <a:p>
            <a:pPr>
              <a:buNone/>
            </a:pPr>
            <a:r>
              <a:rPr lang="fa-IR" dirty="0" smtClean="0">
                <a:cs typeface="2  Baran" pitchFamily="2" charset="-78"/>
              </a:rPr>
              <a:t>تفکیک که به نشست یا تشکیل کرم منجر می شود. </a:t>
            </a:r>
          </a:p>
          <a:p>
            <a:pPr>
              <a:buNone/>
            </a:pPr>
            <a:r>
              <a:rPr lang="fa-IR" dirty="0" smtClean="0">
                <a:cs typeface="2  Baran" pitchFamily="2" charset="-78"/>
              </a:rPr>
              <a:t>تجمع که در اثر نزدیک شدن گلبولهای فاز پراکنده و تشکیل یک شبکه باز به وقوع می پیوندد. </a:t>
            </a:r>
          </a:p>
          <a:p>
            <a:pPr>
              <a:buNone/>
            </a:pPr>
            <a:r>
              <a:rPr lang="fa-IR" dirty="0" smtClean="0">
                <a:cs typeface="2  Baran" pitchFamily="2" charset="-78"/>
              </a:rPr>
              <a:t>انعقاد که به معنای تشکیل یک توده متراکم  و جدا شدن آن از محلول می باشد.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9400" y="1143000"/>
            <a:ext cx="1755648" cy="1143000"/>
          </a:xfrm>
        </p:spPr>
        <p:txBody>
          <a:bodyPr>
            <a:normAutofit/>
          </a:bodyPr>
          <a:lstStyle/>
          <a:p>
            <a:r>
              <a:rPr lang="fa-IR" sz="3200" dirty="0" smtClean="0">
                <a:cs typeface="2  Jadid" pitchFamily="2" charset="-78"/>
              </a:rPr>
              <a:t>تاریخچه : </a:t>
            </a:r>
            <a:endParaRPr lang="en-US" sz="3200" dirty="0">
              <a:cs typeface="2  Jadid" pitchFamily="2" charset="-78"/>
            </a:endParaRPr>
          </a:p>
        </p:txBody>
      </p:sp>
      <p:sp>
        <p:nvSpPr>
          <p:cNvPr id="3" name="Content Placeholder 2"/>
          <p:cNvSpPr>
            <a:spLocks noGrp="1"/>
          </p:cNvSpPr>
          <p:nvPr>
            <p:ph type="subTitle" idx="1"/>
          </p:nvPr>
        </p:nvSpPr>
        <p:spPr>
          <a:xfrm>
            <a:off x="838200" y="2667000"/>
            <a:ext cx="7626096" cy="3276600"/>
          </a:xfrm>
        </p:spPr>
        <p:txBody>
          <a:bodyPr>
            <a:normAutofit lnSpcReduction="10000"/>
          </a:bodyPr>
          <a:lstStyle/>
          <a:p>
            <a:pPr>
              <a:buNone/>
            </a:pPr>
            <a:r>
              <a:rPr lang="fa-IR" dirty="0" smtClean="0">
                <a:cs typeface="2  Baran" pitchFamily="2" charset="-78"/>
              </a:rPr>
              <a:t>اولین امولسیون قیر در سال 1922 توسط ” هیو آلن مکی ” ثبت شده است. در آن زمان اتومبیل سازی پیشرفت زیادی داشت و تعداد زیادی جاده در حال ساخته شدن بود. تولید امولسیون در فرانسه که به عنوان مهد این تکنولوژی معروف است، از 10000 تن در سال 1923 به 300000 تن در زمان جنگ جهانی دوم افزایش یافت و در سال 1970 به 1200000 تن رسید. </a:t>
            </a:r>
          </a:p>
          <a:p>
            <a:pPr>
              <a:buNone/>
            </a:pPr>
            <a:r>
              <a:rPr lang="fa-IR" dirty="0" smtClean="0">
                <a:cs typeface="2  Baran" pitchFamily="2" charset="-78"/>
              </a:rPr>
              <a:t>از نقطه نظر دیگر در حدود 30 درصد از چسباننده های قیری مصرف شده در فرانسه را امولسیون های قیری تشکیل می دهند که این رقم به نوبه خود یک استثناء به شمار می آید.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تصاوير\photo409.jpg"/>
          <p:cNvPicPr>
            <a:picLocks noChangeAspect="1" noChangeArrowheads="1"/>
          </p:cNvPicPr>
          <p:nvPr/>
        </p:nvPicPr>
        <p:blipFill>
          <a:blip r:embed="rId2"/>
          <a:srcRect/>
          <a:stretch>
            <a:fillRect/>
          </a:stretch>
        </p:blipFill>
        <p:spPr bwMode="auto">
          <a:xfrm>
            <a:off x="1981200" y="1219200"/>
            <a:ext cx="5410199" cy="487679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2209800" y="5257800"/>
            <a:ext cx="4882896" cy="838200"/>
          </a:xfrm>
        </p:spPr>
        <p:txBody>
          <a:bodyPr>
            <a:normAutofit/>
          </a:bodyPr>
          <a:lstStyle/>
          <a:p>
            <a:r>
              <a:rPr lang="fa-IR" sz="2800" dirty="0" smtClean="0">
                <a:cs typeface="2  Baran" pitchFamily="2" charset="-78"/>
              </a:rPr>
              <a:t>مراحل شکست امولسیون روی مصالح سنگی</a:t>
            </a:r>
            <a:endParaRPr lang="en-US" sz="2800" dirty="0">
              <a:cs typeface="2  Baran" pitchFamily="2" charset="-78"/>
            </a:endParaRPr>
          </a:p>
        </p:txBody>
      </p:sp>
      <p:pic>
        <p:nvPicPr>
          <p:cNvPr id="55298" name="Picture 2" descr="http://www.petroluvin.com/images/stories/e3(a).JPG"/>
          <p:cNvPicPr>
            <a:picLocks noChangeAspect="1" noChangeArrowheads="1"/>
          </p:cNvPicPr>
          <p:nvPr/>
        </p:nvPicPr>
        <p:blipFill>
          <a:blip r:embed="rId2" r:link="rId3"/>
          <a:srcRect/>
          <a:stretch>
            <a:fillRect/>
          </a:stretch>
        </p:blipFill>
        <p:spPr bwMode="auto">
          <a:xfrm>
            <a:off x="1752600" y="762000"/>
            <a:ext cx="5581650" cy="1752600"/>
          </a:xfrm>
          <a:prstGeom prst="rect">
            <a:avLst/>
          </a:prstGeom>
          <a:noFill/>
        </p:spPr>
      </p:pic>
      <p:pic>
        <p:nvPicPr>
          <p:cNvPr id="55297" name="Picture 1" descr="http://www.petroluvin.com/images/stories/e3(b).JPG"/>
          <p:cNvPicPr>
            <a:picLocks noChangeAspect="1" noChangeArrowheads="1"/>
          </p:cNvPicPr>
          <p:nvPr/>
        </p:nvPicPr>
        <p:blipFill>
          <a:blip r:embed="rId4" r:link="rId5"/>
          <a:srcRect/>
          <a:stretch>
            <a:fillRect/>
          </a:stretch>
        </p:blipFill>
        <p:spPr bwMode="auto">
          <a:xfrm>
            <a:off x="1219200" y="2743200"/>
            <a:ext cx="6629400" cy="2114550"/>
          </a:xfrm>
          <a:prstGeom prst="rect">
            <a:avLst/>
          </a:prstGeom>
          <a:noFill/>
        </p:spPr>
      </p:pic>
      <p:sp>
        <p:nvSpPr>
          <p:cNvPr id="552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0" name="Rectangle 4"/>
          <p:cNvSpPr>
            <a:spLocks noChangeArrowheads="1"/>
          </p:cNvSpPr>
          <p:nvPr/>
        </p:nvSpPr>
        <p:spPr bwMode="auto">
          <a:xfrm>
            <a:off x="0" y="187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399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6"/>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7851648" cy="914400"/>
          </a:xfrm>
        </p:spPr>
        <p:txBody>
          <a:bodyPr>
            <a:normAutofit/>
          </a:bodyPr>
          <a:lstStyle/>
          <a:p>
            <a:r>
              <a:rPr lang="fa-IR" sz="2800" dirty="0" smtClean="0">
                <a:cs typeface="2  Jadid" pitchFamily="2" charset="-78"/>
              </a:rPr>
              <a:t>میزان شکستن امولسیون قیر به عوامل زیر بستگی دارد : </a:t>
            </a:r>
            <a:endParaRPr lang="en-US" sz="2800" dirty="0">
              <a:cs typeface="2  Jadid" pitchFamily="2" charset="-78"/>
            </a:endParaRPr>
          </a:p>
        </p:txBody>
      </p:sp>
      <p:sp>
        <p:nvSpPr>
          <p:cNvPr id="3" name="Content Placeholder 2"/>
          <p:cNvSpPr>
            <a:spLocks noGrp="1"/>
          </p:cNvSpPr>
          <p:nvPr>
            <p:ph type="subTitle" idx="1"/>
          </p:nvPr>
        </p:nvSpPr>
        <p:spPr>
          <a:xfrm>
            <a:off x="533400" y="1752600"/>
            <a:ext cx="7854696" cy="4876800"/>
          </a:xfrm>
        </p:spPr>
        <p:txBody>
          <a:bodyPr>
            <a:normAutofit lnSpcReduction="10000"/>
          </a:bodyPr>
          <a:lstStyle/>
          <a:p>
            <a:pPr lvl="1">
              <a:buFontTx/>
              <a:buChar char="-"/>
            </a:pPr>
            <a:r>
              <a:rPr lang="fa-IR" dirty="0" smtClean="0">
                <a:cs typeface="2  Baran" pitchFamily="2" charset="-78"/>
              </a:rPr>
              <a:t>1- تبخیر آب که خود بستگی به درجه حرارت هوا، رطوبت نسبی محیط، وزش باد، مقدار امولسیون پخش شده و روش مورد استفاده در کاربرد امولسیون دارد. </a:t>
            </a:r>
          </a:p>
          <a:p>
            <a:pPr>
              <a:buFontTx/>
              <a:buChar char="-"/>
            </a:pPr>
            <a:r>
              <a:rPr lang="fa-IR" dirty="0" smtClean="0">
                <a:cs typeface="2  Baran" pitchFamily="2" charset="-78"/>
              </a:rPr>
              <a:t>2- تخلخل سطحی که امولسیون روی آن پخش می شود که نتیجه آن حذف آب از طریق لوله های مویین سطح راه می باشد. </a:t>
            </a:r>
          </a:p>
          <a:p>
            <a:pPr>
              <a:buFontTx/>
              <a:buChar char="-"/>
            </a:pPr>
            <a:r>
              <a:rPr lang="fa-IR" dirty="0" smtClean="0">
                <a:cs typeface="2  Baran" pitchFamily="2" charset="-78"/>
              </a:rPr>
              <a:t>3- خواص فیزیکی و شیمیایی مصالح </a:t>
            </a:r>
          </a:p>
          <a:p>
            <a:pPr>
              <a:buFontTx/>
              <a:buChar char="-"/>
            </a:pPr>
            <a:r>
              <a:rPr lang="fa-IR" dirty="0" smtClean="0">
                <a:cs typeface="2  Baran" pitchFamily="2" charset="-78"/>
              </a:rPr>
              <a:t>4- تاثیر اثر مکانیکی غلتکها و ترافیک روی سیستم امولسیون – مصالح : از آنجایی که معمولا مصالح مورد استفاده در راهسازی اسیدی بوده، سطح مصالح حامل بار منفی ضعیف می باشد. به همین دلیل به محض مجاورت امولسیون کاتیونیک با مصالح، یک نیروی جاذبه الکتریکی بین گلبول قیر و مصالح پدیدار شده و چسبندگی آنی بین قیر و مصالح به وجود می آید که نتیجه آن رسوب سریع گلبولهای قیر روی مصالح می باشدکه این در حقیقت همان مکانیزم شکسته شدن امولسیون می باشد. </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851648" cy="1828800"/>
          </a:xfrm>
        </p:spPr>
        <p:txBody>
          <a:bodyPr>
            <a:normAutofit/>
          </a:bodyPr>
          <a:lstStyle/>
          <a:p>
            <a:r>
              <a:rPr lang="fa-IR" sz="2800" dirty="0" smtClean="0">
                <a:cs typeface="2  Jadid" pitchFamily="2" charset="-78"/>
              </a:rPr>
              <a:t>پدیده چسبندگی : </a:t>
            </a:r>
            <a:br>
              <a:rPr lang="fa-IR" sz="2800" dirty="0" smtClean="0">
                <a:cs typeface="2  Jadid" pitchFamily="2" charset="-78"/>
              </a:rPr>
            </a:br>
            <a:endParaRPr lang="en-US" sz="2800" dirty="0">
              <a:cs typeface="2  Jadid" pitchFamily="2" charset="-78"/>
            </a:endParaRPr>
          </a:p>
        </p:txBody>
      </p:sp>
      <p:sp>
        <p:nvSpPr>
          <p:cNvPr id="3" name="Content Placeholder 2"/>
          <p:cNvSpPr>
            <a:spLocks noGrp="1"/>
          </p:cNvSpPr>
          <p:nvPr>
            <p:ph type="subTitle" idx="1"/>
          </p:nvPr>
        </p:nvSpPr>
        <p:spPr>
          <a:xfrm>
            <a:off x="533400" y="3048000"/>
            <a:ext cx="7854696" cy="2181664"/>
          </a:xfrm>
        </p:spPr>
        <p:txBody>
          <a:bodyPr/>
          <a:lstStyle/>
          <a:p>
            <a:pPr>
              <a:buNone/>
            </a:pPr>
            <a:r>
              <a:rPr lang="fa-IR" dirty="0" smtClean="0">
                <a:cs typeface="2  Baran" pitchFamily="2" charset="-78"/>
              </a:rPr>
              <a:t>چسبندگی امولسیون قیری نتیجه فرآیند شکست می باشد. اثر متقابل امولسیون های قیری و مصالح سنگی، به بارهای الکتریکی موجود در ذرات امولسیون قیری و سطح مصالح سنگی بستگی دارد. اگر بارها غیر هم نام باشند می توان پوشش و چسبندگی مطلوبی را انتظار داشت در غیر این صورت کیفیت مطلوب نخواهد بود.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60704" y="5029200"/>
            <a:ext cx="6864096" cy="1143000"/>
          </a:xfrm>
        </p:spPr>
        <p:txBody>
          <a:bodyPr>
            <a:normAutofit/>
          </a:bodyPr>
          <a:lstStyle/>
          <a:p>
            <a:r>
              <a:rPr lang="fa-IR" sz="2800" dirty="0" smtClean="0">
                <a:cs typeface="2  Baran" pitchFamily="2" charset="-78"/>
              </a:rPr>
              <a:t>نحوه چسبندگی قیر امولسیونی به سنگدانه های سیلیسی و آهکی</a:t>
            </a:r>
            <a:endParaRPr lang="en-US" sz="2800" dirty="0">
              <a:cs typeface="2  Baran" pitchFamily="2" charset="-78"/>
            </a:endParaRPr>
          </a:p>
        </p:txBody>
      </p:sp>
      <p:pic>
        <p:nvPicPr>
          <p:cNvPr id="54274" name="Picture 2" descr="e2"/>
          <p:cNvPicPr>
            <a:picLocks noChangeAspect="1" noChangeArrowheads="1"/>
          </p:cNvPicPr>
          <p:nvPr/>
        </p:nvPicPr>
        <p:blipFill>
          <a:blip r:embed="rId2"/>
          <a:srcRect/>
          <a:stretch>
            <a:fillRect/>
          </a:stretch>
        </p:blipFill>
        <p:spPr bwMode="auto">
          <a:xfrm>
            <a:off x="990600" y="838200"/>
            <a:ext cx="7162800" cy="358140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5638800" cy="1143000"/>
          </a:xfrm>
        </p:spPr>
        <p:txBody>
          <a:bodyPr>
            <a:normAutofit/>
          </a:bodyPr>
          <a:lstStyle/>
          <a:p>
            <a:r>
              <a:rPr lang="fa-IR" sz="2800" dirty="0" smtClean="0">
                <a:cs typeface="2  Jadid" pitchFamily="2" charset="-78"/>
              </a:rPr>
              <a:t>کاربرد قیرهای امولسیونی در راهسازی : </a:t>
            </a:r>
            <a:endParaRPr lang="en-US" sz="2800" dirty="0">
              <a:cs typeface="2  Jadid" pitchFamily="2" charset="-78"/>
            </a:endParaRPr>
          </a:p>
        </p:txBody>
      </p:sp>
      <p:sp>
        <p:nvSpPr>
          <p:cNvPr id="3" name="Content Placeholder 2"/>
          <p:cNvSpPr>
            <a:spLocks noGrp="1"/>
          </p:cNvSpPr>
          <p:nvPr>
            <p:ph type="subTitle" idx="1"/>
          </p:nvPr>
        </p:nvSpPr>
        <p:spPr>
          <a:xfrm>
            <a:off x="228600" y="2057400"/>
            <a:ext cx="5943600" cy="3962400"/>
          </a:xfrm>
        </p:spPr>
        <p:txBody>
          <a:bodyPr>
            <a:normAutofit/>
          </a:bodyPr>
          <a:lstStyle/>
          <a:p>
            <a:pPr>
              <a:buNone/>
            </a:pPr>
            <a:r>
              <a:rPr lang="fa-IR" dirty="0" smtClean="0">
                <a:cs typeface="2  Baran" pitchFamily="2" charset="-78"/>
              </a:rPr>
              <a:t>امولسیون ها چسبنده های قیری سرد می باشند بنا براین با بکار بردن آنها می توان از هزینه های سنگین و خطرات انبار و پخش در شرایط گرم احتراز نمود. از امولسیون های قیری برای تهیه انواع مخلوط های آسفالت سرد کارخانه ای یا مخلوط در محل ، ساختن بتن آسفالتی، میکرو سورفیسینگ ، اسلاری سیل ، آسفالت سطحی ، آسفالت حفاظتی ، اندودهای قیری ، اندودنفوذی ، اندود سطحی ، اندود آب بندی و احیاء ، دوغاب آب بندی ، درز گیری ، لکه گیری رویه های آسفالتی ، تثبیت و بازیافت خاک و ماسه و غبار نشانی می توان استفاده کرد. </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2" descr="e14"/>
          <p:cNvPicPr>
            <a:picLocks noChangeAspect="1" noChangeArrowheads="1"/>
          </p:cNvPicPr>
          <p:nvPr/>
        </p:nvPicPr>
        <p:blipFill>
          <a:blip r:embed="rId3"/>
          <a:srcRect/>
          <a:stretch>
            <a:fillRect/>
          </a:stretch>
        </p:blipFill>
        <p:spPr bwMode="auto">
          <a:xfrm>
            <a:off x="6705600" y="4876800"/>
            <a:ext cx="2438400" cy="1695138"/>
          </a:xfrm>
          <a:prstGeom prst="rect">
            <a:avLst/>
          </a:prstGeom>
          <a:noFill/>
          <a:ln w="9525">
            <a:noFill/>
            <a:miter lim="800000"/>
            <a:headEnd/>
            <a:tailEnd/>
          </a:ln>
        </p:spPr>
      </p:pic>
      <p:pic>
        <p:nvPicPr>
          <p:cNvPr id="6" name="Picture 2" descr="C:\Users\Administrator\Desktop\عکس\14.jpg"/>
          <p:cNvPicPr>
            <a:picLocks noChangeAspect="1" noChangeArrowheads="1"/>
          </p:cNvPicPr>
          <p:nvPr/>
        </p:nvPicPr>
        <p:blipFill>
          <a:blip r:embed="rId4"/>
          <a:srcRect/>
          <a:stretch>
            <a:fillRect/>
          </a:stretch>
        </p:blipFill>
        <p:spPr bwMode="auto">
          <a:xfrm>
            <a:off x="6705600" y="2743200"/>
            <a:ext cx="2438400" cy="1752600"/>
          </a:xfrm>
          <a:prstGeom prst="rect">
            <a:avLst/>
          </a:prstGeom>
          <a:noFill/>
        </p:spPr>
      </p:pic>
      <p:pic>
        <p:nvPicPr>
          <p:cNvPr id="7" name="Picture 6"/>
          <p:cNvPicPr>
            <a:picLocks noChangeAspect="1" noChangeArrowheads="1"/>
          </p:cNvPicPr>
          <p:nvPr/>
        </p:nvPicPr>
        <p:blipFill>
          <a:blip r:embed="rId5" cstate="print"/>
          <a:srcRect/>
          <a:stretch>
            <a:fillRect/>
          </a:stretch>
        </p:blipFill>
        <p:spPr bwMode="auto">
          <a:xfrm>
            <a:off x="6705600" y="609600"/>
            <a:ext cx="24384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828800"/>
          </a:xfrm>
        </p:spPr>
        <p:txBody>
          <a:bodyPr>
            <a:normAutofit/>
          </a:bodyPr>
          <a:lstStyle/>
          <a:p>
            <a:r>
              <a:rPr lang="fa-IR" sz="2800" dirty="0" smtClean="0">
                <a:cs typeface="2  Jadid" pitchFamily="2" charset="-78"/>
              </a:rPr>
              <a:t>مزایای امولسیون های قیر نسبت به قیر های محلول : </a:t>
            </a:r>
            <a:br>
              <a:rPr lang="fa-IR" sz="2800" dirty="0" smtClean="0">
                <a:cs typeface="2  Jadid" pitchFamily="2" charset="-78"/>
              </a:rPr>
            </a:br>
            <a:endParaRPr lang="en-US" sz="2800" dirty="0">
              <a:cs typeface="2  Jadid" pitchFamily="2" charset="-78"/>
            </a:endParaRPr>
          </a:p>
        </p:txBody>
      </p:sp>
      <p:sp>
        <p:nvSpPr>
          <p:cNvPr id="3" name="Content Placeholder 2"/>
          <p:cNvSpPr>
            <a:spLocks noGrp="1"/>
          </p:cNvSpPr>
          <p:nvPr>
            <p:ph type="subTitle" idx="1"/>
          </p:nvPr>
        </p:nvSpPr>
        <p:spPr>
          <a:xfrm>
            <a:off x="533400" y="2057400"/>
            <a:ext cx="7854696" cy="4114800"/>
          </a:xfrm>
        </p:spPr>
        <p:txBody>
          <a:bodyPr>
            <a:normAutofit fontScale="92500" lnSpcReduction="20000"/>
          </a:bodyPr>
          <a:lstStyle/>
          <a:p>
            <a:pPr>
              <a:buNone/>
            </a:pPr>
            <a:r>
              <a:rPr lang="fa-IR" dirty="0" smtClean="0">
                <a:cs typeface="2  Baran" pitchFamily="2" charset="-78"/>
              </a:rPr>
              <a:t>عدم نیاز به فرآیند گرمادهی هنگام استفاده </a:t>
            </a:r>
          </a:p>
          <a:p>
            <a:pPr>
              <a:buNone/>
            </a:pPr>
            <a:r>
              <a:rPr lang="fa-IR" dirty="0" smtClean="0">
                <a:cs typeface="2  Baran" pitchFamily="2" charset="-78"/>
              </a:rPr>
              <a:t> عدم نیاز به حلالهای نفتی برای تهیه قیر مایع</a:t>
            </a:r>
          </a:p>
          <a:p>
            <a:pPr>
              <a:buNone/>
            </a:pPr>
            <a:r>
              <a:rPr lang="fa-IR" dirty="0" smtClean="0">
                <a:cs typeface="2  Baran" pitchFamily="2" charset="-78"/>
              </a:rPr>
              <a:t>ایمنی بیشتر و عدم امکان آتش گرفتن هنگام نگهداری و حمل و نقل و اجرا </a:t>
            </a:r>
          </a:p>
          <a:p>
            <a:pPr>
              <a:buNone/>
            </a:pPr>
            <a:r>
              <a:rPr lang="fa-IR" dirty="0" smtClean="0">
                <a:cs typeface="2  Baran" pitchFamily="2" charset="-78"/>
              </a:rPr>
              <a:t>عدم آلودگی محیط زیست </a:t>
            </a:r>
          </a:p>
          <a:p>
            <a:pPr>
              <a:buNone/>
            </a:pPr>
            <a:r>
              <a:rPr lang="fa-IR" dirty="0" smtClean="0">
                <a:cs typeface="2  Baran" pitchFamily="2" charset="-78"/>
              </a:rPr>
              <a:t>صرفه جویی در مصرف انرژی </a:t>
            </a:r>
          </a:p>
          <a:p>
            <a:pPr>
              <a:buNone/>
            </a:pPr>
            <a:r>
              <a:rPr lang="fa-IR" dirty="0" smtClean="0">
                <a:cs typeface="2  Baran" pitchFamily="2" charset="-78"/>
              </a:rPr>
              <a:t>افزایش سرعت اجرا به دلیل تبخیر سریع آب مخلوط در امولسیون </a:t>
            </a:r>
          </a:p>
          <a:p>
            <a:pPr>
              <a:buNone/>
            </a:pPr>
            <a:r>
              <a:rPr lang="fa-IR" dirty="0" smtClean="0">
                <a:cs typeface="2  Baran" pitchFamily="2" charset="-78"/>
              </a:rPr>
              <a:t>امکان کاربرد در شرایط مرطوب </a:t>
            </a:r>
          </a:p>
          <a:p>
            <a:pPr>
              <a:buNone/>
            </a:pPr>
            <a:r>
              <a:rPr lang="fa-IR" dirty="0" smtClean="0">
                <a:cs typeface="2  Baran" pitchFamily="2" charset="-78"/>
              </a:rPr>
              <a:t>صرفه جویی ارزی به دلیل حذف نفت سفید به عنوان حلال قیر </a:t>
            </a:r>
          </a:p>
          <a:p>
            <a:pPr>
              <a:buNone/>
            </a:pPr>
            <a:r>
              <a:rPr lang="fa-IR" dirty="0" smtClean="0">
                <a:cs typeface="2  Baran" pitchFamily="2" charset="-78"/>
              </a:rPr>
              <a:t>کاهش مخاطرات زیست محیطی به دلیل کاهش انتشار هیدرو کربن ناشی از تبخیر نفت سفید در قیر محلول</a:t>
            </a:r>
          </a:p>
          <a:p>
            <a:pPr>
              <a:buNone/>
            </a:pPr>
            <a:r>
              <a:rPr lang="fa-IR" dirty="0" smtClean="0">
                <a:cs typeface="2  Baran" pitchFamily="2" charset="-78"/>
              </a:rPr>
              <a:t>کاربرد های گسترده در راهسازی و راهداری</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7851648" cy="914400"/>
          </a:xfrm>
        </p:spPr>
        <p:txBody>
          <a:bodyPr>
            <a:normAutofit/>
          </a:bodyPr>
          <a:lstStyle/>
          <a:p>
            <a:r>
              <a:rPr lang="fa-IR" sz="2800" dirty="0" smtClean="0">
                <a:cs typeface="2  Jadid" pitchFamily="2" charset="-78"/>
              </a:rPr>
              <a:t>نتیجه گیری : </a:t>
            </a:r>
            <a:endParaRPr lang="en-US" sz="2800" dirty="0">
              <a:cs typeface="2  Jadid" pitchFamily="2" charset="-78"/>
            </a:endParaRPr>
          </a:p>
        </p:txBody>
      </p:sp>
      <p:sp>
        <p:nvSpPr>
          <p:cNvPr id="3" name="Content Placeholder 2"/>
          <p:cNvSpPr>
            <a:spLocks noGrp="1"/>
          </p:cNvSpPr>
          <p:nvPr>
            <p:ph type="subTitle" idx="1"/>
          </p:nvPr>
        </p:nvSpPr>
        <p:spPr>
          <a:xfrm>
            <a:off x="457200" y="1905000"/>
            <a:ext cx="7854696" cy="4495800"/>
          </a:xfrm>
        </p:spPr>
        <p:txBody>
          <a:bodyPr>
            <a:normAutofit lnSpcReduction="10000"/>
          </a:bodyPr>
          <a:lstStyle/>
          <a:p>
            <a:pPr>
              <a:buNone/>
            </a:pPr>
            <a:r>
              <a:rPr lang="fa-IR" dirty="0" smtClean="0">
                <a:cs typeface="2  Baran" pitchFamily="2" charset="-78"/>
              </a:rPr>
              <a:t>به دلایل زیر امولسیون های قیری از نظر اقتصادی و زیست محیطی مناسب ترین و با صرفه ترین جایگزین برای قیرهای محلول محسوب می شوند : </a:t>
            </a:r>
          </a:p>
          <a:p>
            <a:pPr>
              <a:buNone/>
            </a:pPr>
            <a:r>
              <a:rPr lang="fa-IR" dirty="0" smtClean="0">
                <a:cs typeface="2  Baran" pitchFamily="2" charset="-78"/>
              </a:rPr>
              <a:t>1- انرژی مصرفی برای گرم کردن آنها به مراتب کمتر از قیرهای محلول می باشد.</a:t>
            </a:r>
          </a:p>
          <a:p>
            <a:pPr>
              <a:buNone/>
            </a:pPr>
            <a:r>
              <a:rPr lang="fa-IR" dirty="0" smtClean="0">
                <a:cs typeface="2  Baran" pitchFamily="2" charset="-78"/>
              </a:rPr>
              <a:t>2- به جای تبخیر و نفوذ حلالهای نفتی در قیرهای محلول و انتشار آنها در محیط زیست، در امولسیون های قیری فقط آب به بستر خاک نفوذ می کند. </a:t>
            </a:r>
          </a:p>
          <a:p>
            <a:pPr>
              <a:buNone/>
            </a:pPr>
            <a:r>
              <a:rPr lang="fa-IR" dirty="0" smtClean="0">
                <a:cs typeface="2  Baran" pitchFamily="2" charset="-78"/>
              </a:rPr>
              <a:t>3- هزینه حلالهای نفتی موجود در قیر های محلول (حداقل 25 درصد وزنی ) به مراتب بیشتر از امولسیفایر ( کمتر از 5 درصد وزنی ) در امولسیون قیر می باشد. </a:t>
            </a:r>
          </a:p>
          <a:p>
            <a:pPr>
              <a:buNone/>
            </a:pPr>
            <a:r>
              <a:rPr lang="fa-IR" dirty="0" smtClean="0">
                <a:cs typeface="2  Baran" pitchFamily="2" charset="-78"/>
              </a:rPr>
              <a:t>4- برای مصرف امولسیون های قیری نیازی به حرارت دادن آنها نیست لذا از نظر اقتصادی و ایمنی بر انواع دیگر قیرها برتری دارند. </a:t>
            </a:r>
          </a:p>
          <a:p>
            <a:pPr>
              <a:buNone/>
            </a:pPr>
            <a:r>
              <a:rPr lang="fa-IR" dirty="0" smtClean="0">
                <a:cs typeface="2  Baran" pitchFamily="2" charset="-78"/>
              </a:rPr>
              <a:t>5- اختلاط امولسیون های قیری با سنگ دانه های مرطوب و یا پاشش امولسیون بر روی بستر مرطوب شنی یا آسفالتی اثری در عملکرد امولسیون قیر ندارد.</a:t>
            </a:r>
            <a:endParaRPr lang="en-US" dirty="0">
              <a:cs typeface="2  Baran" pitchFamily="2" charset="-78"/>
            </a:endParaRP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7851648" cy="1143000"/>
          </a:xfrm>
        </p:spPr>
        <p:txBody>
          <a:bodyPr>
            <a:normAutofit/>
          </a:bodyPr>
          <a:lstStyle/>
          <a:p>
            <a:r>
              <a:rPr lang="fa-IR" sz="2800" dirty="0" smtClean="0">
                <a:cs typeface="2  Jadid" pitchFamily="2" charset="-78"/>
              </a:rPr>
              <a:t>چکیده : </a:t>
            </a:r>
            <a:endParaRPr lang="en-US" sz="2800" dirty="0">
              <a:cs typeface="2  Jadid" pitchFamily="2" charset="-78"/>
            </a:endParaRPr>
          </a:p>
        </p:txBody>
      </p:sp>
      <p:sp>
        <p:nvSpPr>
          <p:cNvPr id="3" name="Content Placeholder 2"/>
          <p:cNvSpPr>
            <a:spLocks noGrp="1"/>
          </p:cNvSpPr>
          <p:nvPr>
            <p:ph type="subTitle" idx="1"/>
          </p:nvPr>
        </p:nvSpPr>
        <p:spPr>
          <a:xfrm>
            <a:off x="533400" y="1219200"/>
            <a:ext cx="7854696" cy="3962400"/>
          </a:xfrm>
        </p:spPr>
        <p:txBody>
          <a:bodyPr>
            <a:normAutofit fontScale="92500" lnSpcReduction="10000"/>
          </a:bodyPr>
          <a:lstStyle/>
          <a:p>
            <a:pPr>
              <a:buNone/>
            </a:pPr>
            <a:r>
              <a:rPr lang="fa-IR" dirty="0" smtClean="0">
                <a:cs typeface="2  Baran" pitchFamily="2" charset="-78"/>
              </a:rPr>
              <a:t>امولسیون قیر یک محلول از قیر در آب است که به وسیله امولسیون ساز پایدار می گردد و از ته نشین شدن قیر در آب جلوگیری می شود. </a:t>
            </a:r>
          </a:p>
          <a:p>
            <a:pPr>
              <a:buNone/>
            </a:pPr>
            <a:r>
              <a:rPr lang="fa-IR" dirty="0" smtClean="0">
                <a:cs typeface="2  Baran" pitchFamily="2" charset="-78"/>
              </a:rPr>
              <a:t>هر امولسیون قیر از یک سیستم با دو فاز غیر قابل امتزاج تشکیل می شود. یکی از دو فاز به صورت گلبول یا گلبولهای کوچک در داخل فاز دیگر پراکنده است. فازی که به صورت گلوله کوچک می باشد، فاز داخلی نامیده می شود و فازی که اطراف این گلوله ها را فرا گرفته به نام فاز خارجی یا فاز پیوسته موسوم است. </a:t>
            </a:r>
          </a:p>
          <a:p>
            <a:pPr>
              <a:buNone/>
            </a:pPr>
            <a:r>
              <a:rPr lang="fa-IR" dirty="0" smtClean="0">
                <a:cs typeface="2  Baran" pitchFamily="2" charset="-78"/>
              </a:rPr>
              <a:t>در هر امولسیون به روشهای مختلف می توان مشخص نمود که کدام فاز پیوسته و کدام فاز غیر پیوسته است. به عنوان مثال در امولسیون ” روغن در آب ” روغن فاز غیر پیوسته و آب فاز پیوسته را تشکیل می دهد. </a:t>
            </a:r>
          </a:p>
          <a:p>
            <a:pPr>
              <a:buNone/>
            </a:pPr>
            <a:r>
              <a:rPr lang="fa-IR" dirty="0" smtClean="0">
                <a:cs typeface="2  Baran" pitchFamily="2" charset="-78"/>
              </a:rPr>
              <a:t>امولسیون های قیر به طور کلی از نوع امولسیون های روغن در آب می باشند که فاز غیر پیوسته را گلوله های کوچک قیر که در آب پراکنده اند تشکیل می دهند. </a:t>
            </a:r>
          </a:p>
          <a:p>
            <a:pPr>
              <a:buNone/>
            </a:pPr>
            <a:endParaRPr lang="en-US" dirty="0">
              <a:cs typeface="2  Baran" pitchFamily="2" charset="-78"/>
            </a:endParaRPr>
          </a:p>
        </p:txBody>
      </p:sp>
      <p:pic>
        <p:nvPicPr>
          <p:cNvPr id="4098" name="Picture 2" descr="K:\oil\images5.jpeg"/>
          <p:cNvPicPr>
            <a:picLocks noChangeAspect="1" noChangeArrowheads="1"/>
          </p:cNvPicPr>
          <p:nvPr/>
        </p:nvPicPr>
        <p:blipFill>
          <a:blip r:embed="rId2"/>
          <a:srcRect/>
          <a:stretch>
            <a:fillRect/>
          </a:stretch>
        </p:blipFill>
        <p:spPr bwMode="auto">
          <a:xfrm>
            <a:off x="0" y="6139258"/>
            <a:ext cx="914400" cy="718742"/>
          </a:xfrm>
          <a:prstGeom prst="rect">
            <a:avLst/>
          </a:prstGeom>
          <a:noFill/>
        </p:spPr>
      </p:pic>
      <p:pic>
        <p:nvPicPr>
          <p:cNvPr id="5" name="Picture 2" descr="K:\تصاوير\photo405.jpg"/>
          <p:cNvPicPr>
            <a:picLocks noChangeAspect="1" noChangeArrowheads="1"/>
          </p:cNvPicPr>
          <p:nvPr/>
        </p:nvPicPr>
        <p:blipFill>
          <a:blip r:embed="rId3"/>
          <a:srcRect/>
          <a:stretch>
            <a:fillRect/>
          </a:stretch>
        </p:blipFill>
        <p:spPr bwMode="auto">
          <a:xfrm>
            <a:off x="2743200" y="5334000"/>
            <a:ext cx="3505200" cy="1524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990600"/>
          </a:xfrm>
        </p:spPr>
        <p:txBody>
          <a:bodyPr>
            <a:normAutofit/>
          </a:bodyPr>
          <a:lstStyle/>
          <a:p>
            <a:r>
              <a:rPr lang="fa-IR" sz="2800" dirty="0" smtClean="0">
                <a:cs typeface="2  Jadid" pitchFamily="2" charset="-78"/>
              </a:rPr>
              <a:t>تعریف قیر امولسیون :               </a:t>
            </a:r>
            <a:endParaRPr lang="en-US" sz="2800" dirty="0">
              <a:cs typeface="2  Jadid" pitchFamily="2" charset="-78"/>
            </a:endParaRPr>
          </a:p>
        </p:txBody>
      </p:sp>
      <p:sp>
        <p:nvSpPr>
          <p:cNvPr id="3" name="Content Placeholder 2"/>
          <p:cNvSpPr>
            <a:spLocks noGrp="1"/>
          </p:cNvSpPr>
          <p:nvPr>
            <p:ph type="subTitle" idx="1"/>
          </p:nvPr>
        </p:nvSpPr>
        <p:spPr>
          <a:xfrm>
            <a:off x="762000" y="1295400"/>
            <a:ext cx="7854696" cy="5334000"/>
          </a:xfrm>
        </p:spPr>
        <p:txBody>
          <a:bodyPr>
            <a:noAutofit/>
          </a:bodyPr>
          <a:lstStyle/>
          <a:p>
            <a:pPr>
              <a:buNone/>
            </a:pPr>
            <a:r>
              <a:rPr lang="fa-IR" dirty="0" smtClean="0">
                <a:cs typeface="2  Baran" pitchFamily="2" charset="-78"/>
              </a:rPr>
              <a:t>علمی ترین ودقیق ترین تعریف امولسیون توسط بیچر در کتاب ” امولسیون – تئوری واجرا ” آورده شده است : امولسیون یک سیستم نا همگن نا پایدار از نظر ترمو دینامیکی بوده و حداقل شامل دو فاز مایع غیر قابل آمیزش می باشد که یکی از آنها  در دیگری به صورت ذراتی با قطر بیش از 0/1 میکرون پراکنده شده است. </a:t>
            </a:r>
            <a:endParaRPr lang="fa-IR" dirty="0">
              <a:cs typeface="2  Baran" pitchFamily="2" charset="-78"/>
            </a:endParaRPr>
          </a:p>
          <a:p>
            <a:pPr>
              <a:buNone/>
            </a:pPr>
            <a:r>
              <a:rPr lang="fa-IR" dirty="0" smtClean="0">
                <a:cs typeface="2  Baran" pitchFamily="2" charset="-78"/>
              </a:rPr>
              <a:t>قیر امولسیون با مخلوط کردن قیر و آب و یک ماده امولسیون ساز به دست می آید. مقدار ماده امولسیون ساز بسیار کم و در حدود 0/3 تا 0/5 درصد وزن قیر می باشد. مقدار آب مصرفی این نوع قیر در حدود 30 تا 50 درصد وزن قیر میباشد.</a:t>
            </a:r>
          </a:p>
          <a:p>
            <a:pPr>
              <a:buNone/>
            </a:pPr>
            <a:r>
              <a:rPr lang="fa-IR" dirty="0" smtClean="0">
                <a:cs typeface="2  Baran" pitchFamily="2" charset="-78"/>
              </a:rPr>
              <a:t>ماده امولسیون ساز معمولا یک نمک قلیلیی اسید های آلی یا نمک آمونیم است که باعث باردار شدن ذرات قیر می شود. به این ترتیب ذرات قیر در اثر بار القایی یکدیگر را دفع می کنند و به صورت کره هایی با قطر 0/001 تا 0/005 میلی متر در آب شناور می شوند. یک امولسیون مناسب قیر دارای رنگ قهوه ای تیره بوده و با آب به خوبی آمیخته می شود.  این فراورده مواد بخار شونده نداشته و آتش نمی گیرد و بدون استفاده از حرارت قابل مصرف است.</a:t>
            </a: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851648" cy="1828800"/>
          </a:xfrm>
        </p:spPr>
        <p:txBody>
          <a:bodyPr>
            <a:normAutofit/>
          </a:bodyPr>
          <a:lstStyle/>
          <a:p>
            <a:r>
              <a:rPr lang="fa-IR" sz="2800" dirty="0" smtClean="0">
                <a:cs typeface="2  Jadid" pitchFamily="2" charset="-78"/>
              </a:rPr>
              <a:t>اجزای تشکیل دهنده امولسیون های قیری : </a:t>
            </a:r>
            <a:br>
              <a:rPr lang="fa-IR" sz="2800" dirty="0" smtClean="0">
                <a:cs typeface="2  Jadid" pitchFamily="2" charset="-78"/>
              </a:rPr>
            </a:br>
            <a:endParaRPr lang="en-US" sz="2800" dirty="0">
              <a:cs typeface="2  Jadid" pitchFamily="2" charset="-78"/>
            </a:endParaRPr>
          </a:p>
        </p:txBody>
      </p:sp>
      <p:sp>
        <p:nvSpPr>
          <p:cNvPr id="3" name="Content Placeholder 2"/>
          <p:cNvSpPr>
            <a:spLocks noGrp="1"/>
          </p:cNvSpPr>
          <p:nvPr>
            <p:ph type="subTitle" idx="1"/>
          </p:nvPr>
        </p:nvSpPr>
        <p:spPr>
          <a:xfrm>
            <a:off x="2819400" y="2286000"/>
            <a:ext cx="5568696" cy="4343400"/>
          </a:xfrm>
        </p:spPr>
        <p:txBody>
          <a:bodyPr>
            <a:normAutofit fontScale="85000" lnSpcReduction="20000"/>
          </a:bodyPr>
          <a:lstStyle/>
          <a:p>
            <a:pPr>
              <a:buNone/>
            </a:pPr>
            <a:r>
              <a:rPr lang="fa-IR" dirty="0" smtClean="0"/>
              <a:t>								قیر</a:t>
            </a:r>
          </a:p>
          <a:p>
            <a:pPr>
              <a:buNone/>
            </a:pPr>
            <a:r>
              <a:rPr lang="fa-IR" dirty="0" smtClean="0"/>
              <a:t>								حلال</a:t>
            </a:r>
          </a:p>
          <a:p>
            <a:pPr>
              <a:buNone/>
            </a:pPr>
            <a:r>
              <a:rPr lang="fa-IR" dirty="0" smtClean="0"/>
              <a:t>								آب</a:t>
            </a:r>
          </a:p>
          <a:p>
            <a:pPr>
              <a:buNone/>
            </a:pPr>
            <a:r>
              <a:rPr lang="fa-IR" dirty="0" smtClean="0"/>
              <a:t>								امولسیفایر</a:t>
            </a:r>
          </a:p>
          <a:p>
            <a:pPr>
              <a:buNone/>
            </a:pPr>
            <a:r>
              <a:rPr lang="fa-IR" dirty="0" smtClean="0"/>
              <a:t>								اسید</a:t>
            </a:r>
          </a:p>
          <a:p>
            <a:pPr>
              <a:buNone/>
            </a:pPr>
            <a:r>
              <a:rPr lang="fa-IR" dirty="0" smtClean="0"/>
              <a:t>								پایدار کننده</a:t>
            </a:r>
          </a:p>
          <a:p>
            <a:pPr>
              <a:buNone/>
            </a:pPr>
            <a:r>
              <a:rPr lang="fa-IR" dirty="0" smtClean="0"/>
              <a:t>				</a:t>
            </a:r>
            <a:endParaRPr lang="en-US" dirty="0"/>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4876800" cy="990600"/>
          </a:xfrm>
        </p:spPr>
        <p:txBody>
          <a:bodyPr>
            <a:normAutofit/>
          </a:bodyPr>
          <a:lstStyle/>
          <a:p>
            <a:r>
              <a:rPr lang="fa-IR" sz="2800" dirty="0" smtClean="0">
                <a:cs typeface="2  Jadid" pitchFamily="2" charset="-78"/>
              </a:rPr>
              <a:t>امولسیفایر : </a:t>
            </a:r>
            <a:endParaRPr lang="en-US" sz="2800" dirty="0">
              <a:cs typeface="2  Jadid" pitchFamily="2" charset="-78"/>
            </a:endParaRPr>
          </a:p>
        </p:txBody>
      </p:sp>
      <p:sp>
        <p:nvSpPr>
          <p:cNvPr id="3" name="Content Placeholder 2"/>
          <p:cNvSpPr>
            <a:spLocks noGrp="1"/>
          </p:cNvSpPr>
          <p:nvPr>
            <p:ph type="subTitle" idx="1"/>
          </p:nvPr>
        </p:nvSpPr>
        <p:spPr>
          <a:xfrm>
            <a:off x="228600" y="1371600"/>
            <a:ext cx="5715000" cy="5486400"/>
          </a:xfrm>
        </p:spPr>
        <p:txBody>
          <a:bodyPr>
            <a:normAutofit fontScale="85000" lnSpcReduction="10000"/>
          </a:bodyPr>
          <a:lstStyle/>
          <a:p>
            <a:pPr>
              <a:buNone/>
            </a:pPr>
            <a:r>
              <a:rPr lang="fa-IR" dirty="0" smtClean="0">
                <a:cs typeface="2  Baran" pitchFamily="2" charset="-78"/>
              </a:rPr>
              <a:t>در تهیه امولسیون قیر، مقدار جزيي از یک ترکیب شیمیایی به منظور تسهیل در تشکیل گلبولهای قیر و نیز تعلیق دایمی آنها به قیر اضافه می شود که امولسیون ساز نام دارد. این مواد دارای خاصیت ترکیبی با قیر بوده و امکان امتزاج موقت آب و قیر را تا پخش و تشکیل لایه قیر در سطح مورد استفاده فراهم می آورند. </a:t>
            </a:r>
          </a:p>
          <a:p>
            <a:pPr>
              <a:buNone/>
            </a:pPr>
            <a:r>
              <a:rPr lang="fa-IR" dirty="0" smtClean="0">
                <a:cs typeface="2  Baran" pitchFamily="2" charset="-78"/>
              </a:rPr>
              <a:t>اصولا در تهیه هر امولسیون باید از امولسیون ساز استفاده شود وگر نه به محض خاتمه به هم زدن، فورا گلبولها به هم پیوسته و خود یک فاز پیوسته را تشکیل می دهند و نتیجه عمل تشکیل دوفاز پیوسته می باشد . ولی در حضور امولسیون ساز یک فیلم نازک از ترکیب شیمیایی اطراف گلبولهای قیر را فرا می گیرد. این فیلم نازک به عنوان یک پوشش محافظ عمل کرده و از به هم پیوستن گلبولها جلوگیری می کند.</a:t>
            </a:r>
          </a:p>
          <a:p>
            <a:pPr>
              <a:buNone/>
            </a:pPr>
            <a:r>
              <a:rPr lang="fa-IR" dirty="0" smtClean="0">
                <a:cs typeface="2  Baran" pitchFamily="2" charset="-78"/>
              </a:rPr>
              <a:t>امولسیون سازها به چهار دسته تقسیم می شوند : </a:t>
            </a:r>
          </a:p>
          <a:p>
            <a:pPr>
              <a:buNone/>
            </a:pPr>
            <a:r>
              <a:rPr lang="fa-IR" dirty="0" smtClean="0">
                <a:cs typeface="2  Baran" pitchFamily="2" charset="-78"/>
              </a:rPr>
              <a:t>امولسیون سازهای آنیونیک </a:t>
            </a:r>
          </a:p>
          <a:p>
            <a:pPr>
              <a:buNone/>
            </a:pPr>
            <a:r>
              <a:rPr lang="fa-IR" dirty="0" smtClean="0">
                <a:cs typeface="2  Baran" pitchFamily="2" charset="-78"/>
              </a:rPr>
              <a:t>امولسیون سازهای کاتیونیک </a:t>
            </a:r>
          </a:p>
          <a:p>
            <a:pPr>
              <a:buNone/>
            </a:pPr>
            <a:r>
              <a:rPr lang="fa-IR" dirty="0" smtClean="0">
                <a:cs typeface="2  Baran" pitchFamily="2" charset="-78"/>
              </a:rPr>
              <a:t>امولسیون های غیر یونی </a:t>
            </a:r>
          </a:p>
          <a:p>
            <a:pPr>
              <a:buNone/>
            </a:pPr>
            <a:r>
              <a:rPr lang="fa-IR" dirty="0" smtClean="0">
                <a:cs typeface="2  Baran" pitchFamily="2" charset="-78"/>
              </a:rPr>
              <a:t>امولسیون های کلوئیدی </a:t>
            </a:r>
          </a:p>
        </p:txBody>
      </p:sp>
      <p:pic>
        <p:nvPicPr>
          <p:cNvPr id="4" name="Picture 2"/>
          <p:cNvPicPr>
            <a:picLocks noChangeAspect="1" noChangeArrowheads="1"/>
          </p:cNvPicPr>
          <p:nvPr/>
        </p:nvPicPr>
        <p:blipFill>
          <a:blip r:embed="rId2"/>
          <a:srcRect/>
          <a:stretch>
            <a:fillRect/>
          </a:stretch>
        </p:blipFill>
        <p:spPr bwMode="auto">
          <a:xfrm>
            <a:off x="1" y="6139258"/>
            <a:ext cx="914400" cy="718742"/>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6019800" y="2667000"/>
            <a:ext cx="3124200" cy="203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1546</TotalTime>
  <Words>5256</Words>
  <Application>Microsoft Office PowerPoint</Application>
  <PresentationFormat>On-screen Show (4:3)</PresentationFormat>
  <Paragraphs>207</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Slide 1</vt:lpstr>
      <vt:lpstr>قیرهای امولسیونی و موارد کاربرد</vt:lpstr>
      <vt:lpstr>پیشگفتار :</vt:lpstr>
      <vt:lpstr>مقدمه :</vt:lpstr>
      <vt:lpstr>تاریخچه : </vt:lpstr>
      <vt:lpstr>چکیده : </vt:lpstr>
      <vt:lpstr>تعریف قیر امولسیون :               </vt:lpstr>
      <vt:lpstr>اجزای تشکیل دهنده امولسیون های قیری :  </vt:lpstr>
      <vt:lpstr>امولسیفایر : </vt:lpstr>
      <vt:lpstr>پایدار کننده ها : </vt:lpstr>
      <vt:lpstr>روشهای تولید امولسیون قیر : </vt:lpstr>
      <vt:lpstr>روش پیمانه ای : </vt:lpstr>
      <vt:lpstr>Slide 13</vt:lpstr>
      <vt:lpstr>Slide 14</vt:lpstr>
      <vt:lpstr>روش پیوسته : </vt:lpstr>
      <vt:lpstr>Slide 16</vt:lpstr>
      <vt:lpstr>دستگاه تولید امولسیون : </vt:lpstr>
      <vt:lpstr>مراحل تولید قیر امولسیون :‌ </vt:lpstr>
      <vt:lpstr>روشهای تهیه امولسیون های قیر : </vt:lpstr>
      <vt:lpstr>روش آسیاب کلوئیدی : </vt:lpstr>
      <vt:lpstr>Slide 21</vt:lpstr>
      <vt:lpstr>Slide 22</vt:lpstr>
      <vt:lpstr>Slide 23</vt:lpstr>
      <vt:lpstr>Slide 24</vt:lpstr>
      <vt:lpstr>روش مخلوط کردن سریع : </vt:lpstr>
      <vt:lpstr>دسته بندی امولسیون ها :  </vt:lpstr>
      <vt:lpstr>امولسیون های آنیونیک : </vt:lpstr>
      <vt:lpstr>Slide 28</vt:lpstr>
      <vt:lpstr>Slide 29</vt:lpstr>
      <vt:lpstr>امولسیون های کاتیونیک : </vt:lpstr>
      <vt:lpstr>Slide 31</vt:lpstr>
      <vt:lpstr>Slide 32</vt:lpstr>
      <vt:lpstr>نکات مورد توجه در تهیه امولسیون های آسفالتی : </vt:lpstr>
      <vt:lpstr>امولسیون آنیونیک آسفالتی : </vt:lpstr>
      <vt:lpstr>امولسیون کاتیونیک آسفالتی : </vt:lpstr>
      <vt:lpstr>امولسیون رسی آسفالتی : </vt:lpstr>
      <vt:lpstr>آزمایشهای تعیین اجزای تشکیل دهنده، غلظت و پایداری امولسیون های قیری :  </vt:lpstr>
      <vt:lpstr>مشخصه ها و قوانین عمومی ذخیر ه سازی امولسیون : </vt:lpstr>
      <vt:lpstr>مخازن ذخیره قیر امولسیون : </vt:lpstr>
      <vt:lpstr>وقایع محتمل در ذخیره سازی امولسیون : </vt:lpstr>
      <vt:lpstr>تشکیل پوسته : </vt:lpstr>
      <vt:lpstr>ته نشین و خامه ای شدن :  </vt:lpstr>
      <vt:lpstr>یخ زدگی : </vt:lpstr>
      <vt:lpstr>غلیظ شدن و کهنگی : </vt:lpstr>
      <vt:lpstr>لخته شدن : </vt:lpstr>
      <vt:lpstr>انعقاد : </vt:lpstr>
      <vt:lpstr>نشست : </vt:lpstr>
      <vt:lpstr>حمل امولسیون : </vt:lpstr>
      <vt:lpstr>پدیده شکستن امولسیون : </vt:lpstr>
      <vt:lpstr>Slide 50</vt:lpstr>
      <vt:lpstr>Slide 51</vt:lpstr>
      <vt:lpstr>میزان شکستن امولسیون قیر به عوامل زیر بستگی دارد : </vt:lpstr>
      <vt:lpstr>پدیده چسبندگی :  </vt:lpstr>
      <vt:lpstr>Slide 54</vt:lpstr>
      <vt:lpstr>کاربرد قیرهای امولسیونی در راهسازی : </vt:lpstr>
      <vt:lpstr>مزایای امولسیون های قیر نسبت به قیر های محلول :  </vt:lpstr>
      <vt:lpstr>نتیجه گیری :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قیرهای امولسیونی و موارد کاربرد</dc:title>
  <dc:creator>Windows User</dc:creator>
  <cp:lastModifiedBy>Windows User</cp:lastModifiedBy>
  <cp:revision>504</cp:revision>
  <dcterms:created xsi:type="dcterms:W3CDTF">2012-04-09T18:04:17Z</dcterms:created>
  <dcterms:modified xsi:type="dcterms:W3CDTF">2012-05-22T10:45:17Z</dcterms:modified>
</cp:coreProperties>
</file>